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96663"/>
              <a:satOff val="-16428"/>
              <a:lumOff val="3004"/>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8" name="Shape 98"/>
          <p:cNvSpPr/>
          <p:nvPr>
            <p:ph type="sldImg"/>
          </p:nvPr>
        </p:nvSpPr>
        <p:spPr>
          <a:xfrm>
            <a:off x="1143000" y="685800"/>
            <a:ext cx="4572000" cy="3429000"/>
          </a:xfrm>
          <a:prstGeom prst="rect">
            <a:avLst/>
          </a:prstGeom>
        </p:spPr>
        <p:txBody>
          <a:bodyPr/>
          <a:lstStyle/>
          <a:p>
            <a:pPr/>
          </a:p>
        </p:txBody>
      </p:sp>
      <p:sp>
        <p:nvSpPr>
          <p:cNvPr id="99" name="Shape 9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a:p>
        </p:txBody>
      </p:sp>
      <p:sp>
        <p:nvSpPr>
          <p:cNvPr id="109" name="Shape 109"/>
          <p:cNvSpPr/>
          <p:nvPr>
            <p:ph type="body" sz="quarter" idx="1"/>
          </p:nvPr>
        </p:nvSpPr>
        <p:spPr>
          <a:prstGeom prst="rect">
            <a:avLst/>
          </a:prstGeom>
        </p:spPr>
        <p:txBody>
          <a:bodyPr/>
          <a:lstStyle/>
          <a:p>
            <a:pPr/>
            <a:r>
              <a:t>ezyVet was founded in 2006 out of the desire for an intuitive, affordable and customisable software that could cater to Veterinary Practices of all sizes and compositions.  Plenty of other software options existed but none seemed to tick all the right boxes.  Packages either lacked in feature set or were too confusing to implement successfully into everyday practice.  The high cost of the available Veterinary Practice Management (VPM) packages were yet another headache, which made it financially out of reach for a large portion of clinics.</a:t>
            </a:r>
          </a:p>
          <a:p>
            <a:pPr/>
            <a:r>
              <a:t> A powerful cloud based, feature rich, customisable and easy to use VPM solution for Veterinary Practices all around the world.</a:t>
            </a:r>
          </a:p>
          <a:p>
            <a:pPr/>
            <a:r>
              <a:t>From its humble beginnings of two employees in Auckland, New Zealand, to a global veterinary software company with customers in thirty countries, and over 100 employees in offices in Auckland, London, and Dallas.</a:t>
            </a:r>
          </a:p>
          <a:p>
            <a:pPr/>
            <a:r>
              <a:t>EzyVet is a passionate team comprised of Developers, Consultants and I.T. People who work closely with a range of Veterinarians and are all about building the most beautiful cloud Veterinary Practice Management (VPM) on the market. This mix ensures we have all angles covered when it comes to your business.</a:t>
            </a:r>
          </a:p>
          <a:p>
            <a:pPr/>
            <a:r>
              <a:t>Initial business development vehicle included invaluable input from a Veterinary Specialist as a partner so the core clinical aspects of ezyVet have been developed by Vets for Vets.</a:t>
            </a:r>
          </a:p>
          <a:p>
            <a:pPr/>
          </a:p>
          <a:p>
            <a:pPr/>
            <a:r>
              <a:t>ezyVet was created using open source technologies. Open source technology is software in which the source code used to create the program is freely available for the public to view, edit, and redistribute. There are no additional licence costs to on charge to customers using this platform, so that keeps prices down. </a:t>
            </a:r>
          </a:p>
          <a:p>
            <a:pPr/>
            <a:r>
              <a:t>ezyVet uses a great composition of technology which is improving all the time as the Open Source world eco-system pushes forward.</a:t>
            </a:r>
          </a:p>
          <a:p>
            <a:pPr/>
            <a:r>
              <a:t>ezyVet uses bank level security and operates on the global hosting environment provided by Amazon in their AWS cloud.</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I gained a lot of knowledge from daily communication, discussions and exchange of thoughts with the head of my project Bennet Thompson.</a:t>
            </a:r>
          </a:p>
          <a:p>
            <a:pPr/>
            <a:r>
              <a:t>Also I took an online courses at Udemi Academy. One of them was “Vagrant &amp; VirtualBox: Creating PHP Development Environment”, and the second was “Full Online Developer Guide Course (GoLang)”</a:t>
            </a:r>
          </a:p>
          <a:p>
            <a:pPr/>
            <a:r>
              <a:t>Some knowledge I gain by discovering Internet sources.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Firstly, I created a virtual environment for research, consisting of two nodes with the open source software SimpleSAMLphp. One node - IDP server, another - SP server.</a:t>
            </a:r>
          </a:p>
          <a:p>
            <a:pPr/>
            <a:r>
              <a:t>I set they up to work with each other. After testing this configuration, we discussed the results and agreed that SimpleSAMLphp can be used as an API on the ezyVet application server side. </a:t>
            </a:r>
          </a:p>
          <a:p>
            <a:pPr/>
            <a:r>
              <a:t>SimpleSAMLPhp was initially chosen to handle both the the service provider side (ezyVet) and the IDP. Since PHP is the predominant backend language of ezyVet. But the usability of SimpleSAMLPhp made it not a great choice to be the IDP, and since the IDP would be a completely separate system we could broaden our scope to other languages (and in the end using the very customisable prebuilt system we selected).</a:t>
            </a:r>
          </a:p>
          <a:p>
            <a:pPr/>
            <a:r>
              <a:t>It was decided to return to the research stage for searching more suitable candidate for be IDP server.</a:t>
            </a:r>
          </a:p>
          <a:p>
            <a:pPr/>
            <a:r>
              <a:t>This is a time to say about where SCRUM comes into scene.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I have being participated in SCRUM.</a:t>
            </a:r>
          </a:p>
          <a:p>
            <a:pPr/>
            <a:r>
              <a:t>We had morning HungOuts with the  team members from Auckland office were we could discuss all aspects of the project.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LITE-IDP is a lightweight SAML 2.0 Identity Provider and Service Provider library written in Go. The goal of the project is to create an IdP that is easier to configure and extend than a Shibboleth IdP. As a result, it appeared that the ease of this library is its weakness. In spite of the shown performance, we had to abandon it because of the low functionality and the obsolescence of some components that were no longer supported and developed. We switched to a new cycle of research.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WSO2 Identity Server, a part of the WSO2 Integration Agile Platform, is a uniquely flexible, open source IAM product optimised for identity federation and SSO with comprehensive support for adaptive and strong authentication. It helps identity administrators to federate identities, secure access to web/mobile applications and endpoints, and bridge versatile identity protocols across on-prem and cloud environments.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Configuration proved to be workable. That all consists of WSO2 Identity Provider server with MySql internal database for keeping user credentials and SimpleSAMLphp API library on the side of ezyVet application server. Login forms were redeveloped to have functionality which provides WSO2 IDP server and to have a ezyVet standard view . </a:t>
            </a:r>
          </a:p>
          <a:p>
            <a:pPr/>
            <a:r>
              <a:t>This stage showed us great potential in further development.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On this stage provisioning scripts for automatic - one-click installation where developed and pushed into GIT repository.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With some modifications in ezyVet application server been made by Bennett we have got working Identity System. ( in drafts ). Now we can control user accounts and authentication process from WSO2 IDP sever console. But having so huge distributed system as ezyVet has means we need tools for automation procedures of creating, migrating user accounts and also creating Identity providers Servers themselves. We have run into new cycle of research and development.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WSO2 project provides great remote API libraries interfaces. </a:t>
            </a:r>
          </a:p>
          <a:p>
            <a:pPr/>
            <a:r>
              <a:t>Lot of things which have been made through WEB page interactively can be  accomplished thought remote API calls.</a:t>
            </a:r>
          </a:p>
          <a:p>
            <a:pPr/>
            <a:r>
              <a:t>This opens huge possibilities in automatisation all.</a:t>
            </a:r>
          </a:p>
          <a:p>
            <a:pPr/>
            <a:r>
              <a:t>This great opportunity defenetly  should be exploted in users migration process especially.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Remote API calls work as described in documentation.</a:t>
            </a:r>
          </a:p>
          <a:p>
            <a:pPr/>
            <a:r>
              <a:t>We have written some procedures which allow remote users creation, delation and etc.</a:t>
            </a:r>
          </a:p>
          <a:p>
            <a:pPr/>
            <a:r>
              <a:t>Also we can create fully functional WSO2 Identity Provider Server by using remote API calls from ezyVet application server.</a:t>
            </a:r>
          </a:p>
          <a:p>
            <a:pPr/>
            <a:r>
              <a:t>On this stage our feelings of moving in right direction significantly  increased.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a:p>
        </p:txBody>
      </p:sp>
      <p:sp>
        <p:nvSpPr>
          <p:cNvPr id="115" name="Shape 115"/>
          <p:cNvSpPr/>
          <p:nvPr>
            <p:ph type="body" sz="quarter" idx="1"/>
          </p:nvPr>
        </p:nvSpPr>
        <p:spPr>
          <a:prstGeom prst="rect">
            <a:avLst/>
          </a:prstGeom>
        </p:spPr>
        <p:txBody>
          <a:bodyPr/>
          <a:lstStyle/>
          <a:p>
            <a:pPr/>
            <a:r>
              <a:t>Project has been promised but often on the backburner as more urgent projects take priority. But by not taking this step, Company has forgone a lot of benefits for itself and its users.</a:t>
            </a:r>
          </a:p>
          <a:p>
            <a:pPr/>
          </a:p>
          <a:p>
            <a:pPr/>
            <a:r>
              <a:t>Currently on every clinic/hospital, user credentials are managed per database.</a:t>
            </a:r>
          </a:p>
          <a:p>
            <a:pPr/>
            <a:r>
              <a:t>Often people will have duplicated credentials on separate clinic/hospitals.</a:t>
            </a:r>
          </a:p>
          <a:p>
            <a:pPr/>
            <a:r>
              <a:t>Recently added a centralised syncing for user credentials, for the large corporate groups to remove this pain of credential management.</a:t>
            </a:r>
          </a:p>
          <a:p>
            <a:pPr/>
            <a:r>
              <a:t>Customers are also asking for integration with active directory, particularly corporates.</a:t>
            </a:r>
          </a:p>
          <a:p>
            <a:pPr/>
            <a:r>
              <a:t>As ezyVet grows, tight security is essential. Need a system that is purpose built to handle authentication using best practices.</a:t>
            </a:r>
          </a:p>
          <a:p>
            <a:pPr/>
            <a:r>
              <a:t>ezyVet is currently developing other systems. Centralising authentication would make credential management easier.</a:t>
            </a:r>
          </a:p>
          <a:p>
            <a:pPr/>
            <a:r>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The goals of the project was reached. The project can turn over into practice direction.</a:t>
            </a:r>
          </a:p>
          <a:p>
            <a:pPr/>
            <a:r>
              <a:t>At the end I would like to thank for given me this great opportunity to participate in this project.</a:t>
            </a:r>
          </a:p>
          <a:p>
            <a:pPr/>
            <a: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Software really needs to centralise authentication, permissions should still be managed per database, but it would be a lot better if user credentials management  separated from all core system. </a:t>
            </a:r>
          </a:p>
          <a:p>
            <a:pPr/>
            <a:r>
              <a:t>This will also encompass a migration process of existing users to the identity management provider. </a:t>
            </a:r>
          </a:p>
          <a:p>
            <a:pPr/>
            <a:r>
              <a:t>From internal preliminary research SAML authentication will be provided using SimpleSAMLphp for the identity provider, and all core product.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Users on multiple locations could be given/revoked access easily.</a:t>
            </a:r>
          </a:p>
          <a:p>
            <a:pPr/>
            <a:r>
              <a:t>Resetting a password would not need to be done in multiple locations.</a:t>
            </a:r>
          </a:p>
          <a:p>
            <a:pPr/>
            <a:r>
              <a:t>• Developers would be able to concentrate their efforts on security. If users only need to login once , they will be more inclined to use two factor authentication.</a:t>
            </a:r>
          </a:p>
          <a:p>
            <a:pPr/>
            <a:r>
              <a:t>• Moving databases means they will not be transferring user credentials, while obviously encrypted well, it would be better if Company could greatly limit access to this data.</a:t>
            </a:r>
          </a:p>
          <a:p>
            <a:pPr/>
            <a:r>
              <a:t>• Integrating with other identity management providers. Many corporate groups use active directory for example. But there are many other only services that could be used.</a:t>
            </a:r>
          </a:p>
          <a:p>
            <a:pPr/>
            <a:r>
              <a:t>• Having other identity providers integrated will mean in some cases Company would not be managing user credentials at all.</a:t>
            </a:r>
          </a:p>
          <a:p>
            <a:pPr/>
            <a:r>
              <a:t>• Developers are also adding other applications that will work with our core system API, as well as other separate systems. Decoupling authentication from our core system should simplify authentication for those systems and allow us to do more.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Research been doing through open sources of information like web. Best practices, internet</a:t>
            </a:r>
          </a:p>
          <a:p>
            <a:pPr/>
            <a:r>
              <a:t> discussions, software advertisements, Open Source projects. </a:t>
            </a:r>
          </a:p>
          <a:p>
            <a:pPr/>
            <a:r>
              <a:t>Developing testing environment most time consuming part . </a:t>
            </a:r>
          </a:p>
          <a:p>
            <a:pPr/>
            <a:r>
              <a:t>It takes  knowing wide range of developing and virtualisation tools. Such as like Oracle VirtualBox, Vagrant, Chrome debugging and logging tools, some new technologies and program languages.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as suggested in the project description, it all started with the study of the open source project SimpleSAMLphp and what exactly is the SingleSign-On technology (SSO). </a:t>
            </a:r>
          </a:p>
          <a:p>
            <a:pPr/>
            <a:r>
              <a:t>Single sign-on (SSO) is an authentication process that allows a user to access multiple applications with one set of login credentials. SSO is a common procedure in enterprises, where a client accesses multiple resources connected to a local area network (LAN).</a:t>
            </a:r>
          </a:p>
          <a:p>
            <a:pPr/>
            <a:r>
              <a:t>Security Assertion Markup Language (SAML, pronounced sam-el) is an open standard for exchanging authentication and authorization data between parties, in particular, between an identity provider and a service provider.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1. User wants to log in into service,</a:t>
            </a:r>
          </a:p>
          <a:p>
            <a:pPr/>
            <a:r>
              <a:t>2. Service Provider redirects user to Standalone Identity Provider,</a:t>
            </a:r>
          </a:p>
          <a:p>
            <a:pPr/>
            <a:r>
              <a:t>3. User signs in to Identity Provider and if it successful </a:t>
            </a:r>
          </a:p>
          <a:p>
            <a:pPr/>
            <a:r>
              <a:t>4. Identity Provider redirects user to the Service Provider with special SAML assertion package which allows user to get requested page with users session ID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VirtualBox is powerful Cross-platform Virtualization Software for x86-based systems. The VirtualBox Extension Pack is available under the VirtualBox Extension Pack Personal Use and Evaluation License, which is a free license for personal, educational or evaluation use,</a:t>
            </a:r>
          </a:p>
          <a:p>
            <a:pPr/>
            <a:r>
              <a:t>Vagrant is an open-source software product for building and maintaining portable virtual software development environments, e.g. for VirtualBox, Hyper-V, Docker containers, VMware, and AWS. It tries to simplify software configuration management of virtualizations in order to increase development productivity.</a:t>
            </a:r>
          </a:p>
          <a:p>
            <a:pPr/>
            <a:r>
              <a:t>Git is a distributed version control system for tracking changes in source code during software development. It is designed for coordinating work among programmers, but it can be used to track changes in any set of files.</a:t>
            </a:r>
          </a:p>
          <a:p>
            <a:pPr/>
            <a:r>
              <a:t>PHP WebStorm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I think everyone stepping into new area feel a lack of knowledge and experience there</a:t>
            </a:r>
          </a:p>
          <a:p>
            <a:pPr/>
            <a:r>
              <a:t>as for me I have not heard about such software like Vagrant I have not ever developed provisioning scripts which create virtual environment for development process in  one-click. </a:t>
            </a:r>
          </a:p>
          <a:p>
            <a:pPr/>
            <a:r>
              <a:t>That is why I had to sit some online courses to fill this gaps.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rgbClr val="3A9ECF"/>
        </a:solidFill>
      </p:bgPr>
    </p:bg>
    <p:spTree>
      <p:nvGrpSpPr>
        <p:cNvPr id="1" name=""/>
        <p:cNvGrpSpPr/>
        <p:nvPr/>
      </p:nvGrpSpPr>
      <p:grpSpPr>
        <a:xfrm>
          <a:off x="0" y="0"/>
          <a:ext cx="0" cy="0"/>
          <a:chOff x="0" y="0"/>
          <a:chExt cx="0" cy="0"/>
        </a:xfrm>
      </p:grpSpPr>
      <p:sp>
        <p:nvSpPr>
          <p:cNvPr id="11" name="Title Text"/>
          <p:cNvSpPr txBox="1"/>
          <p:nvPr>
            <p:ph type="title"/>
          </p:nvPr>
        </p:nvSpPr>
        <p:spPr>
          <a:xfrm>
            <a:off x="762000" y="2463800"/>
            <a:ext cx="11480800" cy="2540000"/>
          </a:xfrm>
          <a:prstGeom prst="rect">
            <a:avLst/>
          </a:prstGeom>
        </p:spPr>
        <p:txBody>
          <a:bodyPr anchor="b"/>
          <a:lstStyle/>
          <a:p>
            <a:pPr/>
            <a:r>
              <a:t>Title Text</a:t>
            </a:r>
          </a:p>
        </p:txBody>
      </p:sp>
      <p:sp>
        <p:nvSpPr>
          <p:cNvPr id="12" name="Body Level One…"/>
          <p:cNvSpPr txBox="1"/>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20" name="Image"/>
          <p:cNvSpPr/>
          <p:nvPr>
            <p:ph type="pic" sz="half" idx="13"/>
          </p:nvPr>
        </p:nvSpPr>
        <p:spPr>
          <a:xfrm>
            <a:off x="6654800" y="419100"/>
            <a:ext cx="5588000"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762000" y="419100"/>
            <a:ext cx="5384800" cy="4597400"/>
          </a:xfrm>
          <a:prstGeom prst="rect">
            <a:avLst/>
          </a:prstGeom>
        </p:spPr>
        <p:txBody>
          <a:bodyPr anchor="b"/>
          <a:lstStyle>
            <a:lvl1pPr>
              <a:defRPr sz="5200"/>
            </a:lvl1pPr>
          </a:lstStyle>
          <a:p>
            <a:pPr/>
            <a:r>
              <a:t>Title Text</a:t>
            </a:r>
          </a:p>
        </p:txBody>
      </p:sp>
      <p:sp>
        <p:nvSpPr>
          <p:cNvPr id="22" name="Body Level One…"/>
          <p:cNvSpPr txBox="1"/>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47" name="Image"/>
          <p:cNvSpPr/>
          <p:nvPr>
            <p:ph type="pic" sz="half" idx="13"/>
          </p:nvPr>
        </p:nvSpPr>
        <p:spPr>
          <a:xfrm>
            <a:off x="6654800" y="2374900"/>
            <a:ext cx="5588000" cy="68072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48" name="Title Text"/>
          <p:cNvSpPr txBox="1"/>
          <p:nvPr>
            <p:ph type="title"/>
          </p:nvPr>
        </p:nvSpPr>
        <p:spPr>
          <a:prstGeom prst="rect">
            <a:avLst/>
          </a:prstGeom>
        </p:spPr>
        <p:txBody>
          <a:bodyPr/>
          <a:lstStyle/>
          <a:p>
            <a:pPr/>
            <a:r>
              <a:t>Title Text</a:t>
            </a:r>
          </a:p>
        </p:txBody>
      </p:sp>
      <p:sp>
        <p:nvSpPr>
          <p:cNvPr id="49" name="Body Level One…"/>
          <p:cNvSpPr txBox="1"/>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7" name="Body Level One…"/>
          <p:cNvSpPr txBox="1"/>
          <p:nvPr>
            <p:ph type="body" idx="1"/>
          </p:nvPr>
        </p:nvSpPr>
        <p:spPr>
          <a:xfrm>
            <a:off x="762000" y="965200"/>
            <a:ext cx="11480800" cy="782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65" name="Image"/>
          <p:cNvSpPr/>
          <p:nvPr>
            <p:ph type="pic" sz="quarter" idx="13"/>
          </p:nvPr>
        </p:nvSpPr>
        <p:spPr>
          <a:xfrm>
            <a:off x="6680200" y="5626100"/>
            <a:ext cx="5588000" cy="3441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Image"/>
          <p:cNvSpPr/>
          <p:nvPr>
            <p:ph type="pic" sz="half" idx="14"/>
          </p:nvPr>
        </p:nvSpPr>
        <p:spPr>
          <a:xfrm>
            <a:off x="6680200" y="419100"/>
            <a:ext cx="5588000" cy="49149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7" name="Image"/>
          <p:cNvSpPr/>
          <p:nvPr>
            <p:ph type="pic" sz="half" idx="15"/>
          </p:nvPr>
        </p:nvSpPr>
        <p:spPr>
          <a:xfrm>
            <a:off x="762000" y="419100"/>
            <a:ext cx="5588000"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75" name="–Johnny Appleseed"/>
          <p:cNvSpPr txBox="1"/>
          <p:nvPr>
            <p:ph type="body" sz="quarter" idx="13"/>
          </p:nvPr>
        </p:nvSpPr>
        <p:spPr>
          <a:xfrm>
            <a:off x="1270000" y="6362700"/>
            <a:ext cx="10464800" cy="461059"/>
          </a:xfrm>
          <a:prstGeom prst="rect">
            <a:avLst/>
          </a:prstGeom>
        </p:spPr>
        <p:txBody>
          <a:bodyPr anchor="t">
            <a:spAutoFit/>
          </a:bodyPr>
          <a:lstStyle>
            <a:lvl1pPr marL="0" indent="0" algn="ctr">
              <a:lnSpc>
                <a:spcPct val="110000"/>
              </a:lnSpc>
              <a:spcBef>
                <a:spcPts val="0"/>
              </a:spcBef>
              <a:buSzTx/>
              <a:buNone/>
              <a:defRPr b="1" i="1" sz="2400">
                <a:solidFill>
                  <a:srgbClr val="FFFFFF"/>
                </a:solidFill>
                <a:latin typeface="+mn-lt"/>
                <a:ea typeface="+mn-ea"/>
                <a:cs typeface="+mn-cs"/>
                <a:sym typeface="Helvetica Neue"/>
              </a:defRPr>
            </a:lvl1pPr>
          </a:lstStyle>
          <a:p>
            <a:pPr/>
            <a:r>
              <a:t>–Johnny Appleseed</a:t>
            </a:r>
          </a:p>
        </p:txBody>
      </p:sp>
      <p:sp>
        <p:nvSpPr>
          <p:cNvPr id="76" name="“Type a quote here.”"/>
          <p:cNvSpPr txBox="1"/>
          <p:nvPr>
            <p:ph type="body" sz="quarter" idx="14"/>
          </p:nvPr>
        </p:nvSpPr>
        <p:spPr>
          <a:xfrm>
            <a:off x="1270000" y="4305300"/>
            <a:ext cx="10464800" cy="647700"/>
          </a:xfrm>
          <a:prstGeom prst="rect">
            <a:avLst/>
          </a:prstGeom>
        </p:spPr>
        <p:txBody>
          <a:bodyPr>
            <a:spAutoFit/>
          </a:bodyPr>
          <a:lstStyle>
            <a:lvl1pPr marL="0" indent="0" algn="ctr">
              <a:lnSpc>
                <a:spcPct val="110000"/>
              </a:lnSpc>
              <a:spcBef>
                <a:spcPts val="0"/>
              </a:spcBef>
              <a:buSzTx/>
              <a:buNone/>
              <a:defRPr b="1" sz="36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7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84" name="141703583_2880x1921.jpeg"/>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8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5150"/>
            <a:ext cx="368504" cy="374600"/>
          </a:xfrm>
          <a:prstGeom prst="rect">
            <a:avLst/>
          </a:prstGeom>
          <a:ln w="12700">
            <a:miter lim="400000"/>
          </a:ln>
        </p:spPr>
        <p:txBody>
          <a:bodyPr wrap="none" lIns="50800" tIns="50800" rIns="50800" bIns="50800" anchor="ctr">
            <a:spAutoFit/>
          </a:bodyPr>
          <a:lstStyle>
            <a:lvl1pPr>
              <a:defRPr sz="18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4064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8128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2192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16256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0320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24384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28448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32512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36576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hyperlink" Target="https://www.shibboleth.net/" TargetMode="External"/><Relationship Id="rId5"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gif"/><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Single Sign On for ezyVet.com"/>
          <p:cNvSpPr txBox="1"/>
          <p:nvPr>
            <p:ph type="ctrTitle"/>
          </p:nvPr>
        </p:nvSpPr>
        <p:spPr>
          <a:xfrm>
            <a:off x="952450" y="6492170"/>
            <a:ext cx="11480801" cy="2540001"/>
          </a:xfrm>
          <a:prstGeom prst="rect">
            <a:avLst/>
          </a:prstGeom>
        </p:spPr>
        <p:txBody>
          <a:bodyPr/>
          <a:lstStyle/>
          <a:p>
            <a:pPr/>
            <a:r>
              <a:t>Single Sign On for ezyVet.com</a:t>
            </a:r>
          </a:p>
        </p:txBody>
      </p:sp>
      <p:sp>
        <p:nvSpPr>
          <p:cNvPr id="102" name="Body"/>
          <p:cNvSpPr txBox="1"/>
          <p:nvPr>
            <p:ph type="subTitle" sz="quarter" idx="1"/>
          </p:nvPr>
        </p:nvSpPr>
        <p:spPr>
          <a:prstGeom prst="rect">
            <a:avLst/>
          </a:prstGeom>
        </p:spPr>
        <p:txBody>
          <a:bodyPr/>
          <a:lstStyle/>
          <a:p>
            <a:pPr/>
          </a:p>
        </p:txBody>
      </p:sp>
      <p:pic>
        <p:nvPicPr>
          <p:cNvPr id="103" name="Banner.png" descr="Banner.png"/>
          <p:cNvPicPr>
            <a:picLocks noChangeAspect="0"/>
          </p:cNvPicPr>
          <p:nvPr/>
        </p:nvPicPr>
        <p:blipFill>
          <a:blip r:embed="rId2">
            <a:extLst/>
          </a:blip>
          <a:stretch>
            <a:fillRect/>
          </a:stretch>
        </p:blipFill>
        <p:spPr>
          <a:xfrm>
            <a:off x="190500" y="308347"/>
            <a:ext cx="12406412" cy="6330206"/>
          </a:xfrm>
          <a:prstGeom prst="rect">
            <a:avLst/>
          </a:prstGeom>
          <a:effectLst>
            <a:outerShdw sx="100000" sy="100000" kx="0" ky="0" algn="b" rotWithShape="0" blurRad="457200" dist="237779" dir="2252426">
              <a:srgbClr val="000000">
                <a:alpha val="70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ersonal Challenges and Overcomes"/>
          <p:cNvSpPr txBox="1"/>
          <p:nvPr>
            <p:ph type="ctrTitle"/>
          </p:nvPr>
        </p:nvSpPr>
        <p:spPr>
          <a:xfrm>
            <a:off x="613968" y="100250"/>
            <a:ext cx="11480801" cy="1465941"/>
          </a:xfrm>
          <a:prstGeom prst="rect">
            <a:avLst/>
          </a:prstGeom>
        </p:spPr>
        <p:txBody>
          <a:bodyPr/>
          <a:lstStyle>
            <a:lvl1pPr defTabSz="461518">
              <a:defRPr sz="5056">
                <a:effectLst>
                  <a:outerShdw sx="100000" sy="100000" kx="0" ky="0" algn="b" rotWithShape="0" blurRad="40132" dist="20066" dir="5400000">
                    <a:srgbClr val="000000"/>
                  </a:outerShdw>
                </a:effectLst>
              </a:defRPr>
            </a:lvl1pPr>
          </a:lstStyle>
          <a:p>
            <a:pPr/>
            <a:r>
              <a:t>Personal Challenges and Overcomes</a:t>
            </a:r>
          </a:p>
        </p:txBody>
      </p:sp>
      <p:sp>
        <p:nvSpPr>
          <p:cNvPr id="156" name="Lack of knowledges in this field"/>
          <p:cNvSpPr txBox="1"/>
          <p:nvPr>
            <p:ph type="subTitle" sz="quarter" idx="1"/>
          </p:nvPr>
        </p:nvSpPr>
        <p:spPr>
          <a:xfrm>
            <a:off x="762000" y="2623224"/>
            <a:ext cx="11480801" cy="863601"/>
          </a:xfrm>
          <a:prstGeom prst="rect">
            <a:avLst/>
          </a:prstGeom>
        </p:spPr>
        <p:txBody>
          <a:bodyPr/>
          <a:lstStyle>
            <a:lvl1pPr marL="286870" indent="-286870" algn="l">
              <a:buSzPct val="75000"/>
              <a:buChar char="•"/>
            </a:lvl1pPr>
          </a:lstStyle>
          <a:p>
            <a:pPr/>
            <a:r>
              <a:t>Lack of knowledges in this field</a:t>
            </a:r>
          </a:p>
        </p:txBody>
      </p:sp>
      <p:pic>
        <p:nvPicPr>
          <p:cNvPr id="157" name="dog_shelter.png" descr="dog_shelter.png"/>
          <p:cNvPicPr>
            <a:picLocks noChangeAspect="1"/>
          </p:cNvPicPr>
          <p:nvPr/>
        </p:nvPicPr>
        <p:blipFill>
          <a:blip r:embed="rId3">
            <a:extLst/>
          </a:blip>
          <a:stretch>
            <a:fillRect/>
          </a:stretch>
        </p:blipFill>
        <p:spPr>
          <a:xfrm>
            <a:off x="4553094" y="2175519"/>
            <a:ext cx="11337171" cy="7558115"/>
          </a:xfrm>
          <a:prstGeom prst="rect">
            <a:avLst/>
          </a:prstGeom>
          <a:ln w="12700">
            <a:miter lim="400000"/>
          </a:ln>
          <a:effectLst>
            <a:outerShdw sx="100000" sy="100000" kx="0" ky="0" algn="b" rotWithShape="0" blurRad="1181100" dist="423985" dir="5400000">
              <a:srgbClr val="000000">
                <a:alpha val="50000"/>
              </a:srgbClr>
            </a:outerShdw>
          </a:effectLst>
        </p:spPr>
      </p:pic>
      <p:sp>
        <p:nvSpPr>
          <p:cNvPr id="158" name="Lack of experience and skill"/>
          <p:cNvSpPr txBox="1"/>
          <p:nvPr/>
        </p:nvSpPr>
        <p:spPr>
          <a:xfrm>
            <a:off x="761999" y="3605514"/>
            <a:ext cx="11480801"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286870" indent="-286870" algn="l">
              <a:buSzPct val="75000"/>
              <a:buChar char="•"/>
              <a:defRPr sz="2400">
                <a:solidFill>
                  <a:srgbClr val="FFFFFF"/>
                </a:solidFill>
              </a:defRPr>
            </a:lvl1pPr>
          </a:lstStyle>
          <a:p>
            <a:pPr/>
            <a:r>
              <a:t>Lack of experience and skill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Personal learning curves"/>
          <p:cNvSpPr txBox="1"/>
          <p:nvPr>
            <p:ph type="ctrTitle"/>
          </p:nvPr>
        </p:nvSpPr>
        <p:spPr>
          <a:xfrm>
            <a:off x="761999" y="417001"/>
            <a:ext cx="11480801" cy="1132742"/>
          </a:xfrm>
          <a:prstGeom prst="rect">
            <a:avLst/>
          </a:prstGeom>
        </p:spPr>
        <p:txBody>
          <a:bodyPr/>
          <a:lstStyle/>
          <a:p>
            <a:pPr/>
            <a:r>
              <a:t>Personal learning curves</a:t>
            </a:r>
          </a:p>
        </p:txBody>
      </p:sp>
      <p:sp>
        <p:nvSpPr>
          <p:cNvPr id="163" name="I gained a lot of knowledge from daily communication, discussions and exchange of thoughts with the head of my project Bennet Thompson.…"/>
          <p:cNvSpPr txBox="1"/>
          <p:nvPr>
            <p:ph type="subTitle" sz="quarter" idx="1"/>
          </p:nvPr>
        </p:nvSpPr>
        <p:spPr>
          <a:xfrm>
            <a:off x="723642" y="1801611"/>
            <a:ext cx="11480801" cy="2108437"/>
          </a:xfrm>
          <a:prstGeom prst="rect">
            <a:avLst/>
          </a:prstGeom>
        </p:spPr>
        <p:txBody>
          <a:bodyPr/>
          <a:lstStyle/>
          <a:p>
            <a:pPr marL="249577" indent="-249577" algn="l" defTabSz="508254">
              <a:buSzPct val="75000"/>
              <a:buChar char="•"/>
              <a:defRPr sz="2088">
                <a:effectLst>
                  <a:outerShdw sx="100000" sy="100000" kx="0" ky="0" algn="b" rotWithShape="0" blurRad="44196" dist="22098" dir="5400000">
                    <a:srgbClr val="000000"/>
                  </a:outerShdw>
                </a:effectLst>
              </a:defRPr>
            </a:pPr>
            <a:r>
              <a:t>I gained a lot of knowledge from daily communication, discussions and exchange of thoughts with the head of my project Bennet Thompson. </a:t>
            </a:r>
          </a:p>
          <a:p>
            <a:pPr marL="249577" indent="-249577" algn="l" defTabSz="508254">
              <a:buSzPct val="75000"/>
              <a:buChar char="•"/>
              <a:defRPr sz="2088">
                <a:effectLst>
                  <a:outerShdw sx="100000" sy="100000" kx="0" ky="0" algn="b" rotWithShape="0" blurRad="44196" dist="22098" dir="5400000">
                    <a:srgbClr val="000000"/>
                  </a:outerShdw>
                </a:effectLst>
              </a:defRPr>
            </a:pPr>
            <a:r>
              <a:t>I have taken online courses in Udemy Academia.</a:t>
            </a:r>
          </a:p>
          <a:p>
            <a:pPr marL="249577" indent="-249577" algn="l" defTabSz="508254">
              <a:buSzPct val="75000"/>
              <a:buChar char="•"/>
              <a:defRPr sz="2088">
                <a:effectLst>
                  <a:outerShdw sx="100000" sy="100000" kx="0" ky="0" algn="b" rotWithShape="0" blurRad="44196" dist="22098" dir="5400000">
                    <a:srgbClr val="000000"/>
                  </a:outerShdw>
                </a:effectLst>
              </a:defRPr>
            </a:pPr>
            <a:r>
              <a:t>Some knowledge I gain discovering internet sources.</a:t>
            </a:r>
          </a:p>
          <a:p>
            <a:pPr marL="249577" indent="-249577" algn="l" defTabSz="508254">
              <a:buSzPct val="75000"/>
              <a:buChar char="•"/>
              <a:defRPr sz="2088">
                <a:effectLst>
                  <a:outerShdw sx="100000" sy="100000" kx="0" ky="0" algn="b" rotWithShape="0" blurRad="44196" dist="22098" dir="5400000">
                    <a:srgbClr val="000000"/>
                  </a:outerShdw>
                </a:effectLst>
              </a:defRPr>
            </a:pPr>
          </a:p>
          <a:p>
            <a:pPr defTabSz="508254">
              <a:defRPr sz="2088">
                <a:effectLst>
                  <a:outerShdw sx="100000" sy="100000" kx="0" ky="0" algn="b" rotWithShape="0" blurRad="44196" dist="22098" dir="5400000">
                    <a:srgbClr val="000000"/>
                  </a:outerShdw>
                </a:effectLst>
              </a:defRPr>
            </a:pPr>
            <a:r>
              <a:t> </a:t>
            </a:r>
          </a:p>
        </p:txBody>
      </p:sp>
      <p:pic>
        <p:nvPicPr>
          <p:cNvPr id="164" name="UC-N2GNXLKQ.jpg" descr="UC-N2GNXLKQ.jpg"/>
          <p:cNvPicPr>
            <a:picLocks noChangeAspect="0"/>
          </p:cNvPicPr>
          <p:nvPr/>
        </p:nvPicPr>
        <p:blipFill>
          <a:blip r:embed="rId3">
            <a:extLst/>
          </a:blip>
          <a:stretch>
            <a:fillRect/>
          </a:stretch>
        </p:blipFill>
        <p:spPr>
          <a:xfrm>
            <a:off x="6698165" y="5120860"/>
            <a:ext cx="5737163" cy="4422011"/>
          </a:xfrm>
          <a:prstGeom prst="rect">
            <a:avLst/>
          </a:prstGeom>
          <a:effectLst>
            <a:outerShdw sx="100000" sy="100000" kx="0" ky="0" algn="b" rotWithShape="0" blurRad="1181100" dist="423985" dir="5400000">
              <a:srgbClr val="000000">
                <a:alpha val="50000"/>
              </a:srgbClr>
            </a:outerShdw>
          </a:effectLst>
        </p:spPr>
      </p:pic>
      <p:pic>
        <p:nvPicPr>
          <p:cNvPr id="165" name="UC-MJMU3R7X (1).jpg" descr="UC-MJMU3R7X (1).jpg"/>
          <p:cNvPicPr>
            <a:picLocks noChangeAspect="0"/>
          </p:cNvPicPr>
          <p:nvPr/>
        </p:nvPicPr>
        <p:blipFill>
          <a:blip r:embed="rId4">
            <a:extLst/>
          </a:blip>
          <a:stretch>
            <a:fillRect/>
          </a:stretch>
        </p:blipFill>
        <p:spPr>
          <a:xfrm>
            <a:off x="629603" y="3451631"/>
            <a:ext cx="5741353" cy="4425138"/>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Screenshot 2019-01-01 at 20.00.45.png" descr="Screenshot 2019-01-01 at 20.00.45.png"/>
          <p:cNvPicPr>
            <a:picLocks noChangeAspect="0"/>
          </p:cNvPicPr>
          <p:nvPr/>
        </p:nvPicPr>
        <p:blipFill>
          <a:blip r:embed="rId3">
            <a:extLst/>
          </a:blip>
          <a:stretch>
            <a:fillRect/>
          </a:stretch>
        </p:blipFill>
        <p:spPr>
          <a:xfrm>
            <a:off x="152614" y="4269260"/>
            <a:ext cx="7059891" cy="4583883"/>
          </a:xfrm>
          <a:prstGeom prst="rect">
            <a:avLst/>
          </a:prstGeom>
          <a:effectLst>
            <a:outerShdw sx="100000" sy="100000" kx="0" ky="0" algn="b" rotWithShape="0" blurRad="1181100" dist="423985" dir="5400000">
              <a:srgbClr val="000000">
                <a:alpha val="50000"/>
              </a:srgbClr>
            </a:outerShdw>
          </a:effectLst>
        </p:spPr>
      </p:pic>
      <p:pic>
        <p:nvPicPr>
          <p:cNvPr id="170" name="Screenshot 2019-01-01 at 20.13.29.png" descr="Screenshot 2019-01-01 at 20.13.29.png"/>
          <p:cNvPicPr>
            <a:picLocks noChangeAspect="0"/>
          </p:cNvPicPr>
          <p:nvPr/>
        </p:nvPicPr>
        <p:blipFill>
          <a:blip r:embed="rId4">
            <a:extLst/>
          </a:blip>
          <a:stretch>
            <a:fillRect/>
          </a:stretch>
        </p:blipFill>
        <p:spPr>
          <a:xfrm>
            <a:off x="3784571" y="870226"/>
            <a:ext cx="9132956" cy="5879548"/>
          </a:xfrm>
          <a:prstGeom prst="rect">
            <a:avLst/>
          </a:prstGeom>
          <a:effectLst>
            <a:outerShdw sx="100000" sy="100000" kx="0" ky="0" algn="b" rotWithShape="0" blurRad="1181100" dist="423985" dir="5400000">
              <a:srgbClr val="000000">
                <a:alpha val="50000"/>
              </a:srgbClr>
            </a:outerShdw>
          </a:effectLst>
        </p:spPr>
      </p:pic>
      <p:sp>
        <p:nvSpPr>
          <p:cNvPr id="171" name="Development Stage -  SimpleSAMLphp environment"/>
          <p:cNvSpPr txBox="1"/>
          <p:nvPr>
            <p:ph type="ctrTitle"/>
          </p:nvPr>
        </p:nvSpPr>
        <p:spPr>
          <a:xfrm>
            <a:off x="-1" y="-348790"/>
            <a:ext cx="13004801" cy="2540001"/>
          </a:xfrm>
          <a:prstGeom prst="rect">
            <a:avLst/>
          </a:prstGeom>
        </p:spPr>
        <p:txBody>
          <a:bodyPr/>
          <a:lstStyle/>
          <a:p>
            <a:pPr/>
            <a:r>
              <a:t>Development Stage -  SimpleSAMLphp environment </a:t>
            </a:r>
          </a:p>
        </p:txBody>
      </p:sp>
      <p:sp>
        <p:nvSpPr>
          <p:cNvPr id="172" name="Vagrant on the top of Oracle VirtualBox.…"/>
          <p:cNvSpPr txBox="1"/>
          <p:nvPr>
            <p:ph type="subTitle" sz="half" idx="1"/>
          </p:nvPr>
        </p:nvSpPr>
        <p:spPr>
          <a:xfrm>
            <a:off x="761999" y="2352840"/>
            <a:ext cx="11480801" cy="2761920"/>
          </a:xfrm>
          <a:prstGeom prst="rect">
            <a:avLst/>
          </a:prstGeom>
        </p:spPr>
        <p:txBody>
          <a:bodyPr/>
          <a:lstStyle/>
          <a:p>
            <a:pPr marL="286870" indent="-286870" algn="l">
              <a:buSzPct val="75000"/>
              <a:buChar char="•"/>
            </a:pPr>
            <a:r>
              <a:t>Vagrant on the top of Oracle VirtualBox.</a:t>
            </a:r>
          </a:p>
          <a:p>
            <a:pPr marL="286870" indent="-286870" algn="l">
              <a:buSzPct val="75000"/>
              <a:buChar char="•"/>
            </a:pPr>
            <a:r>
              <a:t>Ubuntu Linux inside.</a:t>
            </a:r>
          </a:p>
          <a:p>
            <a:pPr marL="286870" indent="-286870" algn="l">
              <a:buSzPct val="75000"/>
              <a:buChar char="•"/>
            </a:pPr>
            <a:r>
              <a:t>The first Linux server configured as SimpleSAMLphp IDP server. </a:t>
            </a:r>
          </a:p>
          <a:p>
            <a:pPr marL="286870" indent="-286870" algn="l">
              <a:buSzPct val="75000"/>
              <a:buChar char="•"/>
            </a:pPr>
            <a:r>
              <a:t>The second Linux server configured as SimpleSAMLphp SP.</a:t>
            </a:r>
          </a:p>
        </p:txBody>
      </p:sp>
      <p:pic>
        <p:nvPicPr>
          <p:cNvPr id="173" name="Screenshot 2019-01-01 at 20.23.17.png" descr="Screenshot 2019-01-01 at 20.23.17.png"/>
          <p:cNvPicPr>
            <a:picLocks noChangeAspect="0"/>
          </p:cNvPicPr>
          <p:nvPr/>
        </p:nvPicPr>
        <p:blipFill>
          <a:blip r:embed="rId5">
            <a:extLst/>
          </a:blip>
          <a:stretch>
            <a:fillRect/>
          </a:stretch>
        </p:blipFill>
        <p:spPr>
          <a:xfrm>
            <a:off x="5399491" y="4869331"/>
            <a:ext cx="7468242" cy="4839102"/>
          </a:xfrm>
          <a:prstGeom prst="rect">
            <a:avLst/>
          </a:prstGeom>
          <a:effectLst>
            <a:outerShdw sx="100000" sy="100000" kx="0" ky="0" algn="b" rotWithShape="0" blurRad="977900" dist="250181" dir="5400000">
              <a:srgbClr val="000000">
                <a:alpha val="50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hungouts.gif" descr="hungouts.gif"/>
          <p:cNvPicPr>
            <a:picLocks noChangeAspect="0"/>
          </p:cNvPicPr>
          <p:nvPr/>
        </p:nvPicPr>
        <p:blipFill>
          <a:blip r:embed="rId3">
            <a:extLst/>
          </a:blip>
          <a:stretch>
            <a:fillRect/>
          </a:stretch>
        </p:blipFill>
        <p:spPr>
          <a:xfrm>
            <a:off x="-11257" y="3911342"/>
            <a:ext cx="10420834" cy="5705914"/>
          </a:xfrm>
          <a:prstGeom prst="rect">
            <a:avLst/>
          </a:prstGeom>
          <a:effectLst>
            <a:outerShdw sx="100000" sy="100000" kx="0" ky="0" algn="b" rotWithShape="0" blurRad="1181100" dist="423985" dir="5400000">
              <a:srgbClr val="000000">
                <a:alpha val="50000"/>
              </a:srgbClr>
            </a:outerShdw>
          </a:effectLst>
        </p:spPr>
      </p:pic>
      <p:pic>
        <p:nvPicPr>
          <p:cNvPr id="178" name="2018-12-07 16.07.54.jpg" descr="2018-12-07 16.07.54.jpg"/>
          <p:cNvPicPr>
            <a:picLocks noChangeAspect="0"/>
          </p:cNvPicPr>
          <p:nvPr/>
        </p:nvPicPr>
        <p:blipFill>
          <a:blip r:embed="rId4">
            <a:extLst/>
          </a:blip>
          <a:stretch>
            <a:fillRect/>
          </a:stretch>
        </p:blipFill>
        <p:spPr>
          <a:xfrm>
            <a:off x="5177092" y="1931577"/>
            <a:ext cx="7745224" cy="4544015"/>
          </a:xfrm>
          <a:prstGeom prst="rect">
            <a:avLst/>
          </a:prstGeom>
          <a:effectLst>
            <a:outerShdw sx="100000" sy="100000" kx="0" ky="0" algn="b" rotWithShape="0" blurRad="1181100" dist="320336" dir="5400000">
              <a:srgbClr val="000000">
                <a:alpha val="50000"/>
              </a:srgbClr>
            </a:outerShdw>
          </a:effectLst>
        </p:spPr>
      </p:pic>
      <p:sp>
        <p:nvSpPr>
          <p:cNvPr id="179" name="SCRUM"/>
          <p:cNvSpPr txBox="1"/>
          <p:nvPr>
            <p:ph type="ctrTitle"/>
          </p:nvPr>
        </p:nvSpPr>
        <p:spPr>
          <a:xfrm>
            <a:off x="761999" y="-402888"/>
            <a:ext cx="11480801" cy="1919735"/>
          </a:xfrm>
          <a:prstGeom prst="rect">
            <a:avLst/>
          </a:prstGeom>
        </p:spPr>
        <p:txBody>
          <a:bodyPr/>
          <a:lstStyle/>
          <a:p>
            <a:pPr/>
            <a:r>
              <a:t>SCRUM</a:t>
            </a:r>
          </a:p>
        </p:txBody>
      </p:sp>
      <p:sp>
        <p:nvSpPr>
          <p:cNvPr id="180" name="SCRUM sessions - Scrum Cycle had Hungouts with the  team members from Auckland office."/>
          <p:cNvSpPr txBox="1"/>
          <p:nvPr>
            <p:ph type="subTitle" sz="quarter" idx="1"/>
          </p:nvPr>
        </p:nvSpPr>
        <p:spPr>
          <a:xfrm>
            <a:off x="169875" y="1931577"/>
            <a:ext cx="7491224" cy="1653935"/>
          </a:xfrm>
          <a:prstGeom prst="rect">
            <a:avLst/>
          </a:prstGeom>
        </p:spPr>
        <p:txBody>
          <a:bodyPr/>
          <a:lstStyle>
            <a:lvl1pPr marL="286870" indent="-286870" algn="l">
              <a:buSzPct val="75000"/>
              <a:buChar char="•"/>
            </a:lvl1pPr>
          </a:lstStyle>
          <a:p>
            <a:pPr/>
            <a:r>
              <a:t>SCRUM sessions - Scrum Cycle had Hungouts with the  team members from Auckland office.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Screenshot 2019-01-01 at 22.46.48.png" descr="Screenshot 2019-01-01 at 22.46.48.png"/>
          <p:cNvPicPr>
            <a:picLocks noChangeAspect="0"/>
          </p:cNvPicPr>
          <p:nvPr/>
        </p:nvPicPr>
        <p:blipFill>
          <a:blip r:embed="rId3">
            <a:extLst/>
          </a:blip>
          <a:stretch>
            <a:fillRect/>
          </a:stretch>
        </p:blipFill>
        <p:spPr>
          <a:xfrm>
            <a:off x="4659336" y="3403915"/>
            <a:ext cx="9560341" cy="6146664"/>
          </a:xfrm>
          <a:prstGeom prst="rect">
            <a:avLst/>
          </a:prstGeom>
          <a:effectLst>
            <a:outerShdw sx="100000" sy="100000" kx="0" ky="0" algn="b" rotWithShape="0" blurRad="1181100" dist="423985" dir="5400000">
              <a:srgbClr val="000000">
                <a:alpha val="50000"/>
              </a:srgbClr>
            </a:outerShdw>
          </a:effectLst>
        </p:spPr>
      </p:pic>
      <p:sp>
        <p:nvSpPr>
          <p:cNvPr id="185" name="Searching right candidate for IDP server."/>
          <p:cNvSpPr txBox="1"/>
          <p:nvPr>
            <p:ph type="ctrTitle"/>
          </p:nvPr>
        </p:nvSpPr>
        <p:spPr>
          <a:xfrm>
            <a:off x="761999" y="-35316"/>
            <a:ext cx="11480801" cy="2242975"/>
          </a:xfrm>
          <a:prstGeom prst="rect">
            <a:avLst/>
          </a:prstGeom>
        </p:spPr>
        <p:txBody>
          <a:bodyPr/>
          <a:lstStyle/>
          <a:p>
            <a:pPr/>
            <a:r>
              <a:t>Searching right candidate for IDP server.</a:t>
            </a:r>
          </a:p>
        </p:txBody>
      </p:sp>
      <p:sp>
        <p:nvSpPr>
          <p:cNvPr id="186" name="LITE-IDP is a lightweight SAML 2.0 Identity Provider and Service Provider library written in Go. The project’s goal is to create an IdP that is easier to configure and extend than Shibboleth’s IdP."/>
          <p:cNvSpPr txBox="1"/>
          <p:nvPr>
            <p:ph type="subTitle" sz="quarter" idx="1"/>
          </p:nvPr>
        </p:nvSpPr>
        <p:spPr>
          <a:xfrm>
            <a:off x="153427" y="2681820"/>
            <a:ext cx="11480801" cy="985932"/>
          </a:xfrm>
          <a:prstGeom prst="rect">
            <a:avLst/>
          </a:prstGeom>
        </p:spPr>
        <p:txBody>
          <a:bodyPr/>
          <a:lstStyle/>
          <a:p>
            <a:pPr algn="l" defTabSz="414781">
              <a:spcBef>
                <a:spcPts val="2200"/>
              </a:spcBef>
              <a:defRPr sz="1987">
                <a:solidFill>
                  <a:srgbClr val="EBEBEB"/>
                </a:solidFill>
                <a:effectLst>
                  <a:outerShdw sx="100000" sy="100000" kx="0" ky="0" algn="b" rotWithShape="0" blurRad="36068" dist="18034" dir="5400000">
                    <a:srgbClr val="000000"/>
                  </a:outerShdw>
                </a:effectLst>
              </a:defRPr>
            </a:pPr>
            <a:r>
              <a:t>LITE-IDP is a lightweight SAML 2.0 Identity Provider and Service Provider library written in Go. The project’s goal is to create an IdP that is easier to configure and extend than </a:t>
            </a:r>
            <a:r>
              <a:rPr>
                <a:solidFill>
                  <a:srgbClr val="0366D6"/>
                </a:solidFill>
                <a:hlinkClick r:id="rId4" invalidUrl="" action="" tgtFrame="" tooltip="" history="1" highlightClick="0" endSnd="0"/>
              </a:rPr>
              <a:t>Shibboleth’s IdP</a:t>
            </a:r>
            <a:r>
              <a:t>.</a:t>
            </a:r>
          </a:p>
        </p:txBody>
      </p:sp>
      <p:pic>
        <p:nvPicPr>
          <p:cNvPr id="187" name="Screenshot 2019-01-01 at 23.12.51.png" descr="Screenshot 2019-01-01 at 23.12.51.png"/>
          <p:cNvPicPr>
            <a:picLocks noChangeAspect="0"/>
          </p:cNvPicPr>
          <p:nvPr/>
        </p:nvPicPr>
        <p:blipFill>
          <a:blip r:embed="rId5">
            <a:extLst/>
          </a:blip>
          <a:stretch>
            <a:fillRect/>
          </a:stretch>
        </p:blipFill>
        <p:spPr>
          <a:xfrm>
            <a:off x="136166" y="3545517"/>
            <a:ext cx="9684075" cy="6223997"/>
          </a:xfrm>
          <a:prstGeom prst="rect">
            <a:avLst/>
          </a:prstGeom>
          <a:effectLst>
            <a:outerShdw sx="100000" sy="100000" kx="0" ky="0" algn="b" rotWithShape="0" blurRad="977900" dist="250181" dir="5400000">
              <a:srgbClr val="000000">
                <a:alpha val="50000"/>
              </a:srgbClr>
            </a:outerShdw>
          </a:effectLst>
        </p:spPr>
      </p:pic>
      <p:sp>
        <p:nvSpPr>
          <p:cNvPr id="188" name="First candidate - LITE-IDP"/>
          <p:cNvSpPr txBox="1"/>
          <p:nvPr/>
        </p:nvSpPr>
        <p:spPr>
          <a:xfrm>
            <a:off x="153427" y="2141652"/>
            <a:ext cx="11480801"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3200"/>
              </a:spcBef>
              <a:defRPr sz="2800"/>
            </a:lvl1pPr>
          </a:lstStyle>
          <a:p>
            <a:pPr/>
            <a:r>
              <a:t>First candidate - LITE-IDP</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Finally great candidate was find. It was WSO2 Identity Server - Open Source Project"/>
          <p:cNvSpPr txBox="1"/>
          <p:nvPr>
            <p:ph type="subTitle" sz="quarter" idx="1"/>
          </p:nvPr>
        </p:nvSpPr>
        <p:spPr>
          <a:xfrm>
            <a:off x="202771" y="2557433"/>
            <a:ext cx="11480801" cy="863601"/>
          </a:xfrm>
          <a:prstGeom prst="rect">
            <a:avLst/>
          </a:prstGeom>
        </p:spPr>
        <p:txBody>
          <a:bodyPr/>
          <a:lstStyle>
            <a:lvl1pPr marL="286870" indent="-286870" algn="l">
              <a:buSzPct val="75000"/>
              <a:buChar char="•"/>
            </a:lvl1pPr>
          </a:lstStyle>
          <a:p>
            <a:pPr/>
            <a:r>
              <a:t>Finally great candidate was find. It was WSO2 Identity Server - Open Source Project</a:t>
            </a:r>
          </a:p>
        </p:txBody>
      </p:sp>
      <p:sp>
        <p:nvSpPr>
          <p:cNvPr id="193" name="Searching right candidate for IDP server. New cycle."/>
          <p:cNvSpPr txBox="1"/>
          <p:nvPr/>
        </p:nvSpPr>
        <p:spPr>
          <a:xfrm>
            <a:off x="762000" y="-35316"/>
            <a:ext cx="11480800" cy="22429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1" sz="6400">
                <a:solidFill>
                  <a:srgbClr val="FFFFFF"/>
                </a:solidFill>
                <a:latin typeface="+mn-lt"/>
                <a:ea typeface="+mn-ea"/>
                <a:cs typeface="+mn-cs"/>
                <a:sym typeface="Helvetica Neue"/>
              </a:defRPr>
            </a:lvl1pPr>
          </a:lstStyle>
          <a:p>
            <a:pPr/>
            <a:r>
              <a:t>Searching right candidate for IDP server. New cycle.</a:t>
            </a:r>
          </a:p>
        </p:txBody>
      </p:sp>
      <p:pic>
        <p:nvPicPr>
          <p:cNvPr id="194" name="wso2_site.gif" descr="wso2_site.gif"/>
          <p:cNvPicPr>
            <a:picLocks noChangeAspect="0"/>
          </p:cNvPicPr>
          <p:nvPr/>
        </p:nvPicPr>
        <p:blipFill>
          <a:blip r:embed="rId3">
            <a:extLst/>
          </a:blip>
          <a:stretch>
            <a:fillRect/>
          </a:stretch>
        </p:blipFill>
        <p:spPr>
          <a:xfrm>
            <a:off x="4363274" y="3255672"/>
            <a:ext cx="8408402" cy="4402305"/>
          </a:xfrm>
          <a:prstGeom prst="rect">
            <a:avLst/>
          </a:prstGeom>
          <a:effectLst>
            <a:outerShdw sx="100000" sy="100000" kx="0" ky="0" algn="b" rotWithShape="0" blurRad="1181100" dist="423985" dir="5400000">
              <a:srgbClr val="000000">
                <a:alpha val="50000"/>
              </a:srgbClr>
            </a:outerShdw>
          </a:effectLst>
        </p:spPr>
      </p:pic>
      <p:pic>
        <p:nvPicPr>
          <p:cNvPr id="195" name="Screenshot 2019-01-07 at 11.33.35.png" descr="Screenshot 2019-01-07 at 11.33.35.png"/>
          <p:cNvPicPr>
            <a:picLocks noChangeAspect="0"/>
          </p:cNvPicPr>
          <p:nvPr/>
        </p:nvPicPr>
        <p:blipFill>
          <a:blip r:embed="rId4">
            <a:extLst/>
          </a:blip>
          <a:stretch>
            <a:fillRect/>
          </a:stretch>
        </p:blipFill>
        <p:spPr>
          <a:xfrm>
            <a:off x="136166" y="4455395"/>
            <a:ext cx="8262123" cy="5335278"/>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First results - New Cycle"/>
          <p:cNvSpPr txBox="1"/>
          <p:nvPr>
            <p:ph type="ctrTitle"/>
          </p:nvPr>
        </p:nvSpPr>
        <p:spPr>
          <a:xfrm>
            <a:off x="548177" y="-1286320"/>
            <a:ext cx="11480801" cy="2540001"/>
          </a:xfrm>
          <a:prstGeom prst="rect">
            <a:avLst/>
          </a:prstGeom>
        </p:spPr>
        <p:txBody>
          <a:bodyPr/>
          <a:lstStyle/>
          <a:p>
            <a:pPr/>
            <a:r>
              <a:t>First results - New Cycle</a:t>
            </a:r>
          </a:p>
        </p:txBody>
      </p:sp>
      <p:sp>
        <p:nvSpPr>
          <p:cNvPr id="200" name="Configuration proved to be workable…"/>
          <p:cNvSpPr txBox="1"/>
          <p:nvPr>
            <p:ph type="subTitle" sz="quarter" idx="1"/>
          </p:nvPr>
        </p:nvSpPr>
        <p:spPr>
          <a:xfrm>
            <a:off x="1403467" y="1422528"/>
            <a:ext cx="11480801" cy="863601"/>
          </a:xfrm>
          <a:prstGeom prst="rect">
            <a:avLst/>
          </a:prstGeom>
        </p:spPr>
        <p:txBody>
          <a:bodyPr/>
          <a:lstStyle/>
          <a:p>
            <a:pPr marL="286870" indent="-286870" algn="l">
              <a:buSzPct val="75000"/>
              <a:buChar char="•"/>
            </a:pPr>
            <a:r>
              <a:t>Configuration proved to be workable</a:t>
            </a:r>
          </a:p>
          <a:p>
            <a:pPr marL="286870" indent="-286870" algn="l">
              <a:buSzPct val="75000"/>
              <a:buChar char="•"/>
            </a:pPr>
            <a:r>
              <a:t>It showed great potential in further development and adaptation</a:t>
            </a:r>
          </a:p>
        </p:txBody>
      </p:sp>
      <p:pic>
        <p:nvPicPr>
          <p:cNvPr id="201" name="Screenshot 2019-01-07 at 11.34.20.png" descr="Screenshot 2019-01-07 at 11.34.20.png"/>
          <p:cNvPicPr>
            <a:picLocks noChangeAspect="0"/>
          </p:cNvPicPr>
          <p:nvPr/>
        </p:nvPicPr>
        <p:blipFill>
          <a:blip r:embed="rId3">
            <a:extLst/>
          </a:blip>
          <a:stretch>
            <a:fillRect/>
          </a:stretch>
        </p:blipFill>
        <p:spPr>
          <a:xfrm>
            <a:off x="229008" y="3270710"/>
            <a:ext cx="6397455" cy="4169859"/>
          </a:xfrm>
          <a:prstGeom prst="rect">
            <a:avLst/>
          </a:prstGeom>
          <a:effectLst>
            <a:outerShdw sx="100000" sy="100000" kx="0" ky="0" algn="b" rotWithShape="0" blurRad="1181100" dist="423985" dir="5400000">
              <a:srgbClr val="000000">
                <a:alpha val="50000"/>
              </a:srgbClr>
            </a:outerShdw>
          </a:effectLst>
        </p:spPr>
      </p:pic>
      <p:pic>
        <p:nvPicPr>
          <p:cNvPr id="202" name="Screenshot 2019-01-07 at 11.34.49.png" descr="Screenshot 2019-01-07 at 11.34.49.png"/>
          <p:cNvPicPr>
            <a:picLocks noChangeAspect="0"/>
          </p:cNvPicPr>
          <p:nvPr/>
        </p:nvPicPr>
        <p:blipFill>
          <a:blip r:embed="rId4">
            <a:extLst/>
          </a:blip>
          <a:stretch>
            <a:fillRect/>
          </a:stretch>
        </p:blipFill>
        <p:spPr>
          <a:xfrm>
            <a:off x="6040959" y="5213320"/>
            <a:ext cx="6747619" cy="4388713"/>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tage - Developing automatic provisioning scripts"/>
          <p:cNvSpPr txBox="1"/>
          <p:nvPr>
            <p:ph type="ctrTitle"/>
          </p:nvPr>
        </p:nvSpPr>
        <p:spPr>
          <a:xfrm>
            <a:off x="762000" y="-431030"/>
            <a:ext cx="11480801" cy="2540001"/>
          </a:xfrm>
          <a:prstGeom prst="rect">
            <a:avLst/>
          </a:prstGeom>
        </p:spPr>
        <p:txBody>
          <a:bodyPr/>
          <a:lstStyle>
            <a:lvl1pPr defTabSz="572516">
              <a:defRPr sz="6272">
                <a:effectLst>
                  <a:outerShdw sx="100000" sy="100000" kx="0" ky="0" algn="b" rotWithShape="0" blurRad="49784" dist="24892" dir="5400000">
                    <a:srgbClr val="000000"/>
                  </a:outerShdw>
                </a:effectLst>
              </a:defRPr>
            </a:lvl1pPr>
          </a:lstStyle>
          <a:p>
            <a:pPr/>
            <a:r>
              <a:t>Stage - Developing automatic provisioning scripts</a:t>
            </a:r>
          </a:p>
        </p:txBody>
      </p:sp>
      <p:sp>
        <p:nvSpPr>
          <p:cNvPr id="207" name="On this stage provisioning scripts for automatic - one-click installation where developed and pushed into GIT repository."/>
          <p:cNvSpPr txBox="1"/>
          <p:nvPr>
            <p:ph type="subTitle" sz="quarter" idx="1"/>
          </p:nvPr>
        </p:nvSpPr>
        <p:spPr>
          <a:xfrm>
            <a:off x="581073" y="2590328"/>
            <a:ext cx="11480801" cy="863601"/>
          </a:xfrm>
          <a:prstGeom prst="rect">
            <a:avLst/>
          </a:prstGeom>
        </p:spPr>
        <p:txBody>
          <a:bodyPr/>
          <a:lstStyle>
            <a:lvl1pPr marL="286870" indent="-286870" algn="l">
              <a:buSzPct val="75000"/>
              <a:buChar char="•"/>
            </a:lvl1pPr>
          </a:lstStyle>
          <a:p>
            <a:pPr/>
            <a:r>
              <a:t>On this stage provisioning scripts for automatic - one-click installation where developed and pushed into GIT repository.</a:t>
            </a:r>
          </a:p>
        </p:txBody>
      </p:sp>
      <p:pic>
        <p:nvPicPr>
          <p:cNvPr id="208" name="Screenshot 2019-01-08 at 13.04.46.png" descr="Screenshot 2019-01-08 at 13.04.46.png"/>
          <p:cNvPicPr>
            <a:picLocks noChangeAspect="0"/>
          </p:cNvPicPr>
          <p:nvPr/>
        </p:nvPicPr>
        <p:blipFill>
          <a:blip r:embed="rId3">
            <a:extLst/>
          </a:blip>
          <a:stretch>
            <a:fillRect/>
          </a:stretch>
        </p:blipFill>
        <p:spPr>
          <a:xfrm>
            <a:off x="234853" y="3493080"/>
            <a:ext cx="9617915" cy="6182647"/>
          </a:xfrm>
          <a:prstGeom prst="rect">
            <a:avLst/>
          </a:prstGeom>
          <a:effectLst>
            <a:outerShdw sx="100000" sy="100000" kx="0" ky="0" algn="b" rotWithShape="0" blurRad="1181100" dist="423985" dir="5400000">
              <a:srgbClr val="000000">
                <a:alpha val="50000"/>
              </a:srgbClr>
            </a:outerShdw>
          </a:effectLst>
        </p:spPr>
      </p:pic>
      <p:pic>
        <p:nvPicPr>
          <p:cNvPr id="209" name="Screenshot 2019-01-01 at 10.08.57.png" descr="Screenshot 2019-01-01 at 10.08.57.png"/>
          <p:cNvPicPr>
            <a:picLocks noChangeAspect="0"/>
          </p:cNvPicPr>
          <p:nvPr/>
        </p:nvPicPr>
        <p:blipFill>
          <a:blip r:embed="rId4">
            <a:extLst/>
          </a:blip>
          <a:stretch>
            <a:fillRect/>
          </a:stretch>
        </p:blipFill>
        <p:spPr>
          <a:xfrm>
            <a:off x="2773101" y="3496132"/>
            <a:ext cx="9608148" cy="6176543"/>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Best Time to Dive Deep"/>
          <p:cNvSpPr txBox="1"/>
          <p:nvPr>
            <p:ph type="ctrTitle"/>
          </p:nvPr>
        </p:nvSpPr>
        <p:spPr>
          <a:xfrm>
            <a:off x="762000" y="-1516590"/>
            <a:ext cx="11480801" cy="2540001"/>
          </a:xfrm>
          <a:prstGeom prst="rect">
            <a:avLst/>
          </a:prstGeom>
        </p:spPr>
        <p:txBody>
          <a:bodyPr/>
          <a:lstStyle/>
          <a:p>
            <a:pPr/>
            <a:r>
              <a:t>Best Time to Dive Deep</a:t>
            </a:r>
          </a:p>
        </p:txBody>
      </p:sp>
      <p:sp>
        <p:nvSpPr>
          <p:cNvPr id="214" name="With some modifications in ezyVet application server been made by Bennett we have got working Identity System."/>
          <p:cNvSpPr txBox="1"/>
          <p:nvPr>
            <p:ph type="subTitle" sz="quarter" idx="1"/>
          </p:nvPr>
        </p:nvSpPr>
        <p:spPr>
          <a:xfrm>
            <a:off x="416594" y="1406080"/>
            <a:ext cx="11480801" cy="863601"/>
          </a:xfrm>
          <a:prstGeom prst="rect">
            <a:avLst/>
          </a:prstGeom>
        </p:spPr>
        <p:txBody>
          <a:bodyPr/>
          <a:lstStyle>
            <a:lvl1pPr marL="286870" indent="-286870" algn="l">
              <a:buSzPct val="75000"/>
              <a:buChar char="•"/>
            </a:lvl1pPr>
          </a:lstStyle>
          <a:p>
            <a:pPr/>
            <a:r>
              <a:t>With some modifications in ezyVet application server been made by Bennett we have got working Identity System.</a:t>
            </a:r>
          </a:p>
        </p:txBody>
      </p:sp>
      <p:pic>
        <p:nvPicPr>
          <p:cNvPr id="215" name="Image" descr="Image"/>
          <p:cNvPicPr>
            <a:picLocks noChangeAspect="0"/>
          </p:cNvPicPr>
          <p:nvPr/>
        </p:nvPicPr>
        <p:blipFill>
          <a:blip r:embed="rId3">
            <a:extLst/>
          </a:blip>
          <a:stretch>
            <a:fillRect/>
          </a:stretch>
        </p:blipFill>
        <p:spPr>
          <a:xfrm>
            <a:off x="4313930" y="4262592"/>
            <a:ext cx="8544291" cy="5511633"/>
          </a:xfrm>
          <a:prstGeom prst="rect">
            <a:avLst/>
          </a:prstGeom>
          <a:effectLst>
            <a:outerShdw sx="100000" sy="100000" kx="0" ky="0" algn="b" rotWithShape="0" blurRad="1181100" dist="423985" dir="5400000">
              <a:srgbClr val="000000">
                <a:alpha val="50000"/>
              </a:srgbClr>
            </a:outerShdw>
          </a:effectLst>
        </p:spPr>
      </p:pic>
      <p:pic>
        <p:nvPicPr>
          <p:cNvPr id="216" name="Image" descr="Image"/>
          <p:cNvPicPr>
            <a:picLocks noChangeAspect="0"/>
          </p:cNvPicPr>
          <p:nvPr/>
        </p:nvPicPr>
        <p:blipFill>
          <a:blip r:embed="rId4">
            <a:extLst/>
          </a:blip>
          <a:stretch>
            <a:fillRect/>
          </a:stretch>
        </p:blipFill>
        <p:spPr>
          <a:xfrm>
            <a:off x="3332" y="2563451"/>
            <a:ext cx="7908807" cy="5114454"/>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tage - Researching Remote API"/>
          <p:cNvSpPr txBox="1"/>
          <p:nvPr>
            <p:ph type="ctrTitle"/>
          </p:nvPr>
        </p:nvSpPr>
        <p:spPr>
          <a:xfrm>
            <a:off x="762000" y="-595508"/>
            <a:ext cx="11480801" cy="2540001"/>
          </a:xfrm>
          <a:prstGeom prst="rect">
            <a:avLst/>
          </a:prstGeom>
        </p:spPr>
        <p:txBody>
          <a:bodyPr/>
          <a:lstStyle/>
          <a:p>
            <a:pPr/>
            <a:r>
              <a:t>Stage - Researching Remote API</a:t>
            </a:r>
          </a:p>
        </p:txBody>
      </p:sp>
      <p:sp>
        <p:nvSpPr>
          <p:cNvPr id="221" name="WSO2 project provides great remote API libraries interfaces.…"/>
          <p:cNvSpPr txBox="1"/>
          <p:nvPr>
            <p:ph type="subTitle" sz="quarter" idx="1"/>
          </p:nvPr>
        </p:nvSpPr>
        <p:spPr>
          <a:xfrm>
            <a:off x="219219" y="1950767"/>
            <a:ext cx="11480801" cy="1634082"/>
          </a:xfrm>
          <a:prstGeom prst="rect">
            <a:avLst/>
          </a:prstGeom>
        </p:spPr>
        <p:txBody>
          <a:bodyPr/>
          <a:lstStyle/>
          <a:p>
            <a:pPr marL="238102" indent="-238102" algn="l" defTabSz="484886">
              <a:buSzPct val="75000"/>
              <a:buChar char="•"/>
              <a:defRPr sz="1992">
                <a:effectLst>
                  <a:outerShdw sx="100000" sy="100000" kx="0" ky="0" algn="b" rotWithShape="0" blurRad="42164" dist="21082" dir="5400000">
                    <a:srgbClr val="000000"/>
                  </a:outerShdw>
                </a:effectLst>
              </a:defRPr>
            </a:pPr>
            <a:r>
              <a:t>WSO2 project provides great remote API libraries interfaces. </a:t>
            </a:r>
          </a:p>
          <a:p>
            <a:pPr marL="238102" indent="-238102" algn="l" defTabSz="484886">
              <a:buSzPct val="75000"/>
              <a:buChar char="•"/>
              <a:defRPr sz="1992">
                <a:effectLst>
                  <a:outerShdw sx="100000" sy="100000" kx="0" ky="0" algn="b" rotWithShape="0" blurRad="42164" dist="21082" dir="5400000">
                    <a:srgbClr val="000000"/>
                  </a:outerShdw>
                </a:effectLst>
              </a:defRPr>
            </a:pPr>
            <a:r>
              <a:t>Lot of things which have been made through WEB page interactively can be  accomplished thought remote API calls.</a:t>
            </a:r>
          </a:p>
          <a:p>
            <a:pPr marL="238102" indent="-238102" algn="l" defTabSz="484886">
              <a:buSzPct val="75000"/>
              <a:buChar char="•"/>
              <a:defRPr sz="1992">
                <a:effectLst>
                  <a:outerShdw sx="100000" sy="100000" kx="0" ky="0" algn="b" rotWithShape="0" blurRad="42164" dist="21082" dir="5400000">
                    <a:srgbClr val="000000"/>
                  </a:outerShdw>
                </a:effectLst>
              </a:defRPr>
            </a:pPr>
            <a:r>
              <a:t>This opens huge possibilities in automatisation all.</a:t>
            </a:r>
          </a:p>
          <a:p>
            <a:pPr marL="238102" indent="-238102" algn="l" defTabSz="484886">
              <a:buSzPct val="75000"/>
              <a:buChar char="•"/>
              <a:defRPr sz="1992">
                <a:effectLst>
                  <a:outerShdw sx="100000" sy="100000" kx="0" ky="0" algn="b" rotWithShape="0" blurRad="42164" dist="21082" dir="5400000">
                    <a:srgbClr val="000000"/>
                  </a:outerShdw>
                </a:effectLst>
              </a:defRPr>
            </a:pPr>
            <a:r>
              <a:t>This great opportunity defenetly  should be exploted in users migration process especially.</a:t>
            </a:r>
          </a:p>
        </p:txBody>
      </p:sp>
      <p:pic>
        <p:nvPicPr>
          <p:cNvPr id="222" name="Image" descr="Image"/>
          <p:cNvPicPr>
            <a:picLocks noChangeAspect="0"/>
          </p:cNvPicPr>
          <p:nvPr/>
        </p:nvPicPr>
        <p:blipFill>
          <a:blip r:embed="rId3">
            <a:extLst/>
          </a:blip>
          <a:stretch>
            <a:fillRect/>
          </a:stretch>
        </p:blipFill>
        <p:spPr>
          <a:xfrm>
            <a:off x="70374" y="4869768"/>
            <a:ext cx="7322341" cy="4747914"/>
          </a:xfrm>
          <a:prstGeom prst="rect">
            <a:avLst/>
          </a:prstGeom>
          <a:effectLst>
            <a:outerShdw sx="100000" sy="100000" kx="0" ky="0" algn="b" rotWithShape="0" blurRad="1181100" dist="423985" dir="5400000">
              <a:srgbClr val="000000">
                <a:alpha val="50000"/>
              </a:srgbClr>
            </a:outerShdw>
          </a:effectLst>
        </p:spPr>
      </p:pic>
      <p:pic>
        <p:nvPicPr>
          <p:cNvPr id="223" name="Image" descr="Image"/>
          <p:cNvPicPr>
            <a:picLocks noChangeAspect="0"/>
          </p:cNvPicPr>
          <p:nvPr/>
        </p:nvPicPr>
        <p:blipFill>
          <a:blip r:embed="rId4">
            <a:extLst/>
          </a:blip>
          <a:stretch>
            <a:fillRect/>
          </a:stretch>
        </p:blipFill>
        <p:spPr>
          <a:xfrm>
            <a:off x="4856711" y="3714803"/>
            <a:ext cx="7850661" cy="5078114"/>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9ECF"/>
        </a:solidFill>
      </p:bgPr>
    </p:bg>
    <p:spTree>
      <p:nvGrpSpPr>
        <p:cNvPr id="1" name=""/>
        <p:cNvGrpSpPr/>
        <p:nvPr/>
      </p:nvGrpSpPr>
      <p:grpSpPr>
        <a:xfrm>
          <a:off x="0" y="0"/>
          <a:ext cx="0" cy="0"/>
          <a:chOff x="0" y="0"/>
          <a:chExt cx="0" cy="0"/>
        </a:xfrm>
      </p:grpSpPr>
      <p:pic>
        <p:nvPicPr>
          <p:cNvPr id="105" name="veterinarian_day.png" descr="veterinarian_day.png"/>
          <p:cNvPicPr>
            <a:picLocks noChangeAspect="1"/>
          </p:cNvPicPr>
          <p:nvPr>
            <p:ph type="pic" idx="13"/>
          </p:nvPr>
        </p:nvPicPr>
        <p:blipFill>
          <a:blip r:embed="rId3">
            <a:extLst/>
          </a:blip>
          <a:srcRect l="22860" t="0" r="17432" b="0"/>
          <a:stretch>
            <a:fillRect/>
          </a:stretch>
        </p:blipFill>
        <p:spPr>
          <a:xfrm>
            <a:off x="7426485" y="1076019"/>
            <a:ext cx="5588001" cy="7347561"/>
          </a:xfrm>
          <a:prstGeom prst="rect">
            <a:avLst/>
          </a:prstGeom>
        </p:spPr>
      </p:pic>
      <p:sp>
        <p:nvSpPr>
          <p:cNvPr id="106" name="Beautiful Veterinary Software"/>
          <p:cNvSpPr txBox="1"/>
          <p:nvPr>
            <p:ph type="title"/>
          </p:nvPr>
        </p:nvSpPr>
        <p:spPr>
          <a:xfrm>
            <a:off x="736698" y="-428490"/>
            <a:ext cx="7662549" cy="3371777"/>
          </a:xfrm>
          <a:prstGeom prst="rect">
            <a:avLst/>
          </a:prstGeom>
        </p:spPr>
        <p:txBody>
          <a:bodyPr/>
          <a:lstStyle/>
          <a:p>
            <a:pPr/>
            <a:r>
              <a:t>Beautiful Veterinary Software</a:t>
            </a:r>
            <a:endParaRPr b="0"/>
          </a:p>
        </p:txBody>
      </p:sp>
      <p:sp>
        <p:nvSpPr>
          <p:cNvPr id="107" name="Company  ezyVet was founded in 2006.…"/>
          <p:cNvSpPr txBox="1"/>
          <p:nvPr>
            <p:ph type="body" sz="half" idx="1"/>
          </p:nvPr>
        </p:nvSpPr>
        <p:spPr>
          <a:xfrm>
            <a:off x="762000" y="2533922"/>
            <a:ext cx="6370014" cy="6976649"/>
          </a:xfrm>
          <a:prstGeom prst="rect">
            <a:avLst/>
          </a:prstGeom>
        </p:spPr>
        <p:txBody>
          <a:bodyPr/>
          <a:lstStyle/>
          <a:p>
            <a:pPr lvl="1" defTabSz="397256">
              <a:defRPr b="1" sz="2584">
                <a:solidFill>
                  <a:srgbClr val="D41D04"/>
                </a:solidFill>
                <a:effectLst>
                  <a:outerShdw sx="100000" sy="100000" kx="0" ky="0" algn="b" rotWithShape="0" blurRad="34544" dist="17272" dir="5400000">
                    <a:srgbClr val="000000">
                      <a:alpha val="80000"/>
                    </a:srgbClr>
                  </a:outerShdw>
                </a:effectLst>
                <a:latin typeface="+mn-lt"/>
                <a:ea typeface="+mn-ea"/>
                <a:cs typeface="+mn-cs"/>
                <a:sym typeface="Helvetica Neue"/>
              </a:defRPr>
            </a:pPr>
            <a:r>
              <a:t>Company  </a:t>
            </a:r>
            <a:r>
              <a:rPr sz="2924"/>
              <a:t>ezyVet</a:t>
            </a:r>
            <a:r>
              <a:t> was founded in 2006.</a:t>
            </a:r>
          </a:p>
          <a:p>
            <a:pPr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From its humble beginnings of two employees in Auckland to a global veterinary software company with customers in thirty countries, and over 100 employees in offices in Auckland, London, and Dallas.</a:t>
            </a:r>
          </a:p>
          <a:p>
            <a:pPr lvl="2"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Initial business development vehicle included invaluable input from a Veterinary Specialist as a partner so the core clinical aspects of ezyVet have been developed by Vets for Vets.</a:t>
            </a:r>
          </a:p>
          <a:p>
            <a:pPr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ezyVet was created using open source technologies. </a:t>
            </a:r>
          </a:p>
          <a:p>
            <a:pPr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ezyVet uses a great composition of technology which is improving all the time as the Open Source world eco-system pushes forward.</a:t>
            </a:r>
          </a:p>
          <a:p>
            <a:pPr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ezyVet uses bank level security and operates on the global hosting environment provided by Amazon in their AWS cloud.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tage - Tesing Remote API"/>
          <p:cNvSpPr txBox="1"/>
          <p:nvPr>
            <p:ph type="ctrTitle"/>
          </p:nvPr>
        </p:nvSpPr>
        <p:spPr>
          <a:xfrm>
            <a:off x="613968" y="-1385007"/>
            <a:ext cx="11480801" cy="2540001"/>
          </a:xfrm>
          <a:prstGeom prst="rect">
            <a:avLst/>
          </a:prstGeom>
        </p:spPr>
        <p:txBody>
          <a:bodyPr/>
          <a:lstStyle/>
          <a:p>
            <a:pPr/>
            <a:r>
              <a:t>Stage - Tesing Remote API </a:t>
            </a:r>
          </a:p>
        </p:txBody>
      </p:sp>
      <p:sp>
        <p:nvSpPr>
          <p:cNvPr id="228" name="Remote API calls work as described in documentation.…"/>
          <p:cNvSpPr txBox="1"/>
          <p:nvPr>
            <p:ph type="subTitle" sz="quarter" idx="1"/>
          </p:nvPr>
        </p:nvSpPr>
        <p:spPr>
          <a:xfrm>
            <a:off x="21844" y="1636351"/>
            <a:ext cx="11480801" cy="863601"/>
          </a:xfrm>
          <a:prstGeom prst="rect">
            <a:avLst/>
          </a:prstGeom>
        </p:spPr>
        <p:txBody>
          <a:bodyPr/>
          <a:lstStyle/>
          <a:p>
            <a:pPr marL="286870" indent="-286870" algn="l">
              <a:buSzPct val="75000"/>
              <a:buChar char="•"/>
            </a:pPr>
            <a:r>
              <a:t>Remote API calls work as described in documentation.</a:t>
            </a:r>
          </a:p>
          <a:p>
            <a:pPr marL="286870" indent="-286870" algn="l">
              <a:buSzPct val="75000"/>
              <a:buChar char="•"/>
            </a:pPr>
            <a:r>
              <a:t>On this stage our feelings of moving in right direction significantly  increased.</a:t>
            </a:r>
          </a:p>
        </p:txBody>
      </p:sp>
      <p:pic>
        <p:nvPicPr>
          <p:cNvPr id="229" name="Image" descr="Image"/>
          <p:cNvPicPr>
            <a:picLocks noChangeAspect="0"/>
          </p:cNvPicPr>
          <p:nvPr/>
        </p:nvPicPr>
        <p:blipFill>
          <a:blip r:embed="rId3">
            <a:extLst/>
          </a:blip>
          <a:stretch>
            <a:fillRect/>
          </a:stretch>
        </p:blipFill>
        <p:spPr>
          <a:xfrm>
            <a:off x="70374" y="2892408"/>
            <a:ext cx="7284185" cy="4724067"/>
          </a:xfrm>
          <a:prstGeom prst="rect">
            <a:avLst/>
          </a:prstGeom>
          <a:effectLst>
            <a:outerShdw sx="100000" sy="100000" kx="0" ky="0" algn="b" rotWithShape="0" blurRad="1181100" dist="423985" dir="5400000">
              <a:srgbClr val="000000">
                <a:alpha val="50000"/>
              </a:srgbClr>
            </a:outerShdw>
          </a:effectLst>
        </p:spPr>
      </p:pic>
      <p:pic>
        <p:nvPicPr>
          <p:cNvPr id="230" name="Image" descr="Image"/>
          <p:cNvPicPr>
            <a:picLocks noChangeAspect="0"/>
          </p:cNvPicPr>
          <p:nvPr/>
        </p:nvPicPr>
        <p:blipFill>
          <a:blip r:embed="rId4">
            <a:extLst/>
          </a:blip>
          <a:stretch>
            <a:fillRect/>
          </a:stretch>
        </p:blipFill>
        <p:spPr>
          <a:xfrm>
            <a:off x="4988294" y="4688633"/>
            <a:ext cx="7836310" cy="5069144"/>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contactus.gif" descr="contactus.gif"/>
          <p:cNvPicPr>
            <a:picLocks noChangeAspect="1"/>
          </p:cNvPicPr>
          <p:nvPr/>
        </p:nvPicPr>
        <p:blipFill>
          <a:blip r:embed="rId3">
            <a:extLst/>
          </a:blip>
          <a:stretch>
            <a:fillRect/>
          </a:stretch>
        </p:blipFill>
        <p:spPr>
          <a:xfrm>
            <a:off x="-1" y="1292352"/>
            <a:ext cx="13004801" cy="7168896"/>
          </a:xfrm>
          <a:prstGeom prst="rect">
            <a:avLst/>
          </a:prstGeom>
          <a:ln w="12700">
            <a:miter lim="400000"/>
          </a:ln>
        </p:spPr>
      </p:pic>
      <p:pic>
        <p:nvPicPr>
          <p:cNvPr id="235" name="dog_bee.png" descr="dog_bee.png"/>
          <p:cNvPicPr>
            <a:picLocks noChangeAspect="1"/>
          </p:cNvPicPr>
          <p:nvPr/>
        </p:nvPicPr>
        <p:blipFill>
          <a:blip r:embed="rId4">
            <a:extLst/>
          </a:blip>
          <a:stretch>
            <a:fillRect/>
          </a:stretch>
        </p:blipFill>
        <p:spPr>
          <a:xfrm>
            <a:off x="3988326" y="2534362"/>
            <a:ext cx="5028148" cy="7536470"/>
          </a:xfrm>
          <a:prstGeom prst="rect">
            <a:avLst/>
          </a:prstGeom>
          <a:ln w="12700">
            <a:miter lim="400000"/>
          </a:ln>
        </p:spPr>
      </p:pic>
      <p:sp>
        <p:nvSpPr>
          <p:cNvPr id="236" name="Thank you !"/>
          <p:cNvSpPr txBox="1"/>
          <p:nvPr>
            <p:ph type="ctrTitle"/>
          </p:nvPr>
        </p:nvSpPr>
        <p:spPr>
          <a:xfrm>
            <a:off x="1119270" y="-1220528"/>
            <a:ext cx="11480801" cy="2540001"/>
          </a:xfrm>
          <a:prstGeom prst="rect">
            <a:avLst/>
          </a:prstGeom>
        </p:spPr>
        <p:txBody>
          <a:bodyPr/>
          <a:lstStyle/>
          <a:p>
            <a:pPr/>
            <a:r>
              <a:t>Thank you !</a:t>
            </a:r>
          </a:p>
        </p:txBody>
      </p:sp>
      <p:pic>
        <p:nvPicPr>
          <p:cNvPr id="237" name="monkey_day.png" descr="monkey_day.png"/>
          <p:cNvPicPr>
            <a:picLocks noChangeAspect="1"/>
          </p:cNvPicPr>
          <p:nvPr/>
        </p:nvPicPr>
        <p:blipFill>
          <a:blip r:embed="rId5">
            <a:extLst/>
          </a:blip>
          <a:stretch>
            <a:fillRect/>
          </a:stretch>
        </p:blipFill>
        <p:spPr>
          <a:xfrm>
            <a:off x="7612069" y="2353714"/>
            <a:ext cx="5357445" cy="7404330"/>
          </a:xfrm>
          <a:prstGeom prst="rect">
            <a:avLst/>
          </a:prstGeom>
          <a:ln w="12700">
            <a:miter lim="400000"/>
          </a:ln>
        </p:spPr>
      </p:pic>
      <p:pic>
        <p:nvPicPr>
          <p:cNvPr id="238" name="dog_stpaddy.png" descr="dog_stpaddy.png"/>
          <p:cNvPicPr>
            <a:picLocks noChangeAspect="1"/>
          </p:cNvPicPr>
          <p:nvPr/>
        </p:nvPicPr>
        <p:blipFill>
          <a:blip r:embed="rId6">
            <a:extLst/>
          </a:blip>
          <a:stretch>
            <a:fillRect/>
          </a:stretch>
        </p:blipFill>
        <p:spPr>
          <a:xfrm>
            <a:off x="250388" y="3417568"/>
            <a:ext cx="4252736" cy="6237345"/>
          </a:xfrm>
          <a:prstGeom prst="rect">
            <a:avLst/>
          </a:prstGeom>
          <a:ln w="12700">
            <a:miter lim="400000"/>
          </a:ln>
        </p:spPr>
      </p:pic>
      <p:pic>
        <p:nvPicPr>
          <p:cNvPr id="239" name="bird.png" descr="bird.png"/>
          <p:cNvPicPr>
            <a:picLocks noChangeAspect="1"/>
          </p:cNvPicPr>
          <p:nvPr/>
        </p:nvPicPr>
        <p:blipFill>
          <a:blip r:embed="rId7">
            <a:extLst/>
          </a:blip>
          <a:stretch>
            <a:fillRect/>
          </a:stretch>
        </p:blipFill>
        <p:spPr>
          <a:xfrm>
            <a:off x="-159939" y="269368"/>
            <a:ext cx="2817666" cy="28176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9ECF"/>
        </a:solidFill>
      </p:bgPr>
    </p:bg>
    <p:spTree>
      <p:nvGrpSpPr>
        <p:cNvPr id="1" name=""/>
        <p:cNvGrpSpPr/>
        <p:nvPr/>
      </p:nvGrpSpPr>
      <p:grpSpPr>
        <a:xfrm>
          <a:off x="0" y="0"/>
          <a:ext cx="0" cy="0"/>
          <a:chOff x="0" y="0"/>
          <a:chExt cx="0" cy="0"/>
        </a:xfrm>
      </p:grpSpPr>
      <p:sp>
        <p:nvSpPr>
          <p:cNvPr id="111" name="Project Background"/>
          <p:cNvSpPr txBox="1"/>
          <p:nvPr>
            <p:ph type="title"/>
          </p:nvPr>
        </p:nvSpPr>
        <p:spPr>
          <a:xfrm>
            <a:off x="761999" y="-142896"/>
            <a:ext cx="11480801" cy="1859093"/>
          </a:xfrm>
          <a:prstGeom prst="rect">
            <a:avLst/>
          </a:prstGeom>
        </p:spPr>
        <p:txBody>
          <a:bodyPr/>
          <a:lstStyle/>
          <a:p>
            <a:pPr/>
            <a:r>
              <a:t>Project Background</a:t>
            </a:r>
          </a:p>
        </p:txBody>
      </p:sp>
      <p:pic>
        <p:nvPicPr>
          <p:cNvPr id="112" name="unleash-kiwi.png" descr="unleash-kiwi.png"/>
          <p:cNvPicPr>
            <a:picLocks noChangeAspect="1"/>
          </p:cNvPicPr>
          <p:nvPr/>
        </p:nvPicPr>
        <p:blipFill>
          <a:blip r:embed="rId3">
            <a:extLst/>
          </a:blip>
          <a:stretch>
            <a:fillRect/>
          </a:stretch>
        </p:blipFill>
        <p:spPr>
          <a:xfrm>
            <a:off x="1023219" y="844550"/>
            <a:ext cx="11212362" cy="9753600"/>
          </a:xfrm>
          <a:prstGeom prst="rect">
            <a:avLst/>
          </a:prstGeom>
          <a:ln w="12700">
            <a:miter lim="400000"/>
          </a:ln>
        </p:spPr>
      </p:pic>
      <p:sp>
        <p:nvSpPr>
          <p:cNvPr id="113" name="Currently on every clinic/hospital, user credentials are managed per database.…"/>
          <p:cNvSpPr txBox="1"/>
          <p:nvPr>
            <p:ph type="body" idx="1"/>
          </p:nvPr>
        </p:nvSpPr>
        <p:spPr>
          <a:xfrm>
            <a:off x="573689" y="1736555"/>
            <a:ext cx="11480801" cy="7702890"/>
          </a:xfrm>
          <a:prstGeom prst="rect">
            <a:avLst/>
          </a:prstGeom>
        </p:spPr>
        <p:txBody>
          <a:bodyPr/>
          <a:lstStyle/>
          <a:p>
            <a:pPr marL="386079" indent="-386079" defTabSz="554990">
              <a:spcBef>
                <a:spcPts val="3900"/>
              </a:spcBef>
              <a:defRPr sz="2660">
                <a:effectLst>
                  <a:outerShdw sx="100000" sy="100000" kx="0" ky="0" algn="b" rotWithShape="0" blurRad="48260" dist="24130" dir="5400000">
                    <a:srgbClr val="000000"/>
                  </a:outerShdw>
                </a:effectLst>
              </a:defRPr>
            </a:pPr>
            <a:r>
              <a:t>Currently on every clinic/hospital, user credentials are managed per database.</a:t>
            </a:r>
          </a:p>
          <a:p>
            <a:pPr marL="386079" indent="-386079" defTabSz="554990">
              <a:spcBef>
                <a:spcPts val="3900"/>
              </a:spcBef>
              <a:defRPr sz="2660">
                <a:effectLst>
                  <a:outerShdw sx="100000" sy="100000" kx="0" ky="0" algn="b" rotWithShape="0" blurRad="48260" dist="24130" dir="5400000">
                    <a:srgbClr val="000000"/>
                  </a:outerShdw>
                </a:effectLst>
              </a:defRPr>
            </a:pPr>
            <a:r>
              <a:t>Often people will have duplicated credentials on separate clinic/hospitals.</a:t>
            </a:r>
          </a:p>
          <a:p>
            <a:pPr marL="386079" indent="-386079" defTabSz="554990">
              <a:spcBef>
                <a:spcPts val="3900"/>
              </a:spcBef>
              <a:defRPr sz="2660">
                <a:effectLst>
                  <a:outerShdw sx="100000" sy="100000" kx="0" ky="0" algn="b" rotWithShape="0" blurRad="48260" dist="24130" dir="5400000">
                    <a:srgbClr val="000000"/>
                  </a:outerShdw>
                </a:effectLst>
              </a:defRPr>
            </a:pPr>
            <a:r>
              <a:t>Recently added a centralised syncing for user credentials, for the large corporate groups to remove this pain of credential management.</a:t>
            </a:r>
          </a:p>
          <a:p>
            <a:pPr marL="386079" indent="-386079" defTabSz="554990">
              <a:spcBef>
                <a:spcPts val="3900"/>
              </a:spcBef>
              <a:defRPr sz="2660">
                <a:effectLst>
                  <a:outerShdw sx="100000" sy="100000" kx="0" ky="0" algn="b" rotWithShape="0" blurRad="48260" dist="24130" dir="5400000">
                    <a:srgbClr val="000000"/>
                  </a:outerShdw>
                </a:effectLst>
              </a:defRPr>
            </a:pPr>
            <a:r>
              <a:t> Customers are also asking for integration with active directory, particularly corporates.</a:t>
            </a:r>
          </a:p>
          <a:p>
            <a:pPr marL="386079" indent="-386079" defTabSz="554990">
              <a:spcBef>
                <a:spcPts val="3900"/>
              </a:spcBef>
              <a:defRPr sz="2660">
                <a:effectLst>
                  <a:outerShdw sx="100000" sy="100000" kx="0" ky="0" algn="b" rotWithShape="0" blurRad="48260" dist="24130" dir="5400000">
                    <a:srgbClr val="000000"/>
                  </a:outerShdw>
                </a:effectLst>
              </a:defRPr>
            </a:pPr>
            <a:r>
              <a:t>As ezyVet grows, tight security is essential. Need a system that is purpose built to handle authentication using best practices.</a:t>
            </a:r>
          </a:p>
          <a:p>
            <a:pPr marL="386079" indent="-386079" defTabSz="554990">
              <a:spcBef>
                <a:spcPts val="3900"/>
              </a:spcBef>
              <a:defRPr sz="2660">
                <a:effectLst>
                  <a:outerShdw sx="100000" sy="100000" kx="0" ky="0" algn="b" rotWithShape="0" blurRad="48260" dist="24130" dir="5400000">
                    <a:srgbClr val="000000"/>
                  </a:outerShdw>
                </a:effectLst>
              </a:defRPr>
            </a:pPr>
            <a:r>
              <a:t>ezyVet is currently developing other systems. Centralising authentication would make credential management easier.</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9ECF"/>
        </a:solidFill>
      </p:bgPr>
    </p:bg>
    <p:spTree>
      <p:nvGrpSpPr>
        <p:cNvPr id="1" name=""/>
        <p:cNvGrpSpPr/>
        <p:nvPr/>
      </p:nvGrpSpPr>
      <p:grpSpPr>
        <a:xfrm>
          <a:off x="0" y="0"/>
          <a:ext cx="0" cy="0"/>
          <a:chOff x="0" y="0"/>
          <a:chExt cx="0" cy="0"/>
        </a:xfrm>
      </p:grpSpPr>
      <p:pic>
        <p:nvPicPr>
          <p:cNvPr id="117" name="jesse.png" descr="jesse.png"/>
          <p:cNvPicPr>
            <a:picLocks noChangeAspect="1"/>
          </p:cNvPicPr>
          <p:nvPr>
            <p:ph type="pic" idx="13"/>
          </p:nvPr>
        </p:nvPicPr>
        <p:blipFill>
          <a:blip r:embed="rId3">
            <a:extLst/>
          </a:blip>
          <a:srcRect l="0" t="110" r="0" b="110"/>
          <a:stretch>
            <a:fillRect/>
          </a:stretch>
        </p:blipFill>
        <p:spPr>
          <a:xfrm>
            <a:off x="7274678" y="2045984"/>
            <a:ext cx="5588001" cy="6807201"/>
          </a:xfrm>
          <a:prstGeom prst="rect">
            <a:avLst/>
          </a:prstGeom>
        </p:spPr>
      </p:pic>
      <p:sp>
        <p:nvSpPr>
          <p:cNvPr id="118" name="Project goals"/>
          <p:cNvSpPr txBox="1"/>
          <p:nvPr>
            <p:ph type="title"/>
          </p:nvPr>
        </p:nvSpPr>
        <p:spPr>
          <a:xfrm>
            <a:off x="762000" y="203200"/>
            <a:ext cx="11480800" cy="1626786"/>
          </a:xfrm>
          <a:prstGeom prst="rect">
            <a:avLst/>
          </a:prstGeom>
        </p:spPr>
        <p:txBody>
          <a:bodyPr/>
          <a:lstStyle/>
          <a:p>
            <a:pPr/>
            <a:r>
              <a:t>Project goals</a:t>
            </a:r>
          </a:p>
        </p:txBody>
      </p:sp>
      <p:sp>
        <p:nvSpPr>
          <p:cNvPr id="119" name="Really need to centralise authentication.…"/>
          <p:cNvSpPr txBox="1"/>
          <p:nvPr>
            <p:ph type="body" sz="half" idx="1"/>
          </p:nvPr>
        </p:nvSpPr>
        <p:spPr>
          <a:xfrm>
            <a:off x="762000" y="2374900"/>
            <a:ext cx="6862942" cy="6807200"/>
          </a:xfrm>
          <a:prstGeom prst="rect">
            <a:avLst/>
          </a:prstGeom>
        </p:spPr>
        <p:txBody>
          <a:bodyPr/>
          <a:lstStyle/>
          <a:p>
            <a:pPr marL="325754" indent="-325754" defTabSz="554990">
              <a:spcBef>
                <a:spcPts val="3000"/>
              </a:spcBef>
              <a:defRPr sz="2660">
                <a:effectLst>
                  <a:outerShdw sx="100000" sy="100000" kx="0" ky="0" algn="b" rotWithShape="0" blurRad="48260" dist="24130" dir="5400000">
                    <a:srgbClr val="000000"/>
                  </a:outerShdw>
                </a:effectLst>
              </a:defRPr>
            </a:pPr>
            <a:r>
              <a:t>Really need to centralise authentication.</a:t>
            </a:r>
          </a:p>
          <a:p>
            <a:pPr marL="325754" indent="-325754" defTabSz="554990">
              <a:spcBef>
                <a:spcPts val="3000"/>
              </a:spcBef>
              <a:defRPr sz="2660">
                <a:effectLst>
                  <a:outerShdw sx="100000" sy="100000" kx="0" ky="0" algn="b" rotWithShape="0" blurRad="48260" dist="24130" dir="5400000">
                    <a:srgbClr val="000000"/>
                  </a:outerShdw>
                </a:effectLst>
              </a:defRPr>
            </a:pPr>
            <a:r>
              <a:t>Permissions should still be managed per database. </a:t>
            </a:r>
          </a:p>
          <a:p>
            <a:pPr marL="325754" indent="-325754" defTabSz="554990">
              <a:spcBef>
                <a:spcPts val="3000"/>
              </a:spcBef>
              <a:defRPr sz="2660">
                <a:effectLst>
                  <a:outerShdw sx="100000" sy="100000" kx="0" ky="0" algn="b" rotWithShape="0" blurRad="48260" dist="24130" dir="5400000">
                    <a:srgbClr val="000000"/>
                  </a:outerShdw>
                </a:effectLst>
              </a:defRPr>
            </a:pPr>
            <a:r>
              <a:t>But it would be a lot better if managed user credentials be separated from core system. </a:t>
            </a:r>
          </a:p>
          <a:p>
            <a:pPr marL="325754" indent="-325754" defTabSz="554990">
              <a:spcBef>
                <a:spcPts val="3000"/>
              </a:spcBef>
              <a:defRPr sz="2660">
                <a:effectLst>
                  <a:outerShdw sx="100000" sy="100000" kx="0" ky="0" algn="b" rotWithShape="0" blurRad="48260" dist="24130" dir="5400000">
                    <a:srgbClr val="000000"/>
                  </a:outerShdw>
                </a:effectLst>
              </a:defRPr>
            </a:pPr>
            <a:r>
              <a:t>This will also encompass a migration process of existing users to the identity management provider. </a:t>
            </a:r>
          </a:p>
          <a:p>
            <a:pPr marL="325754" indent="-325754" defTabSz="554990">
              <a:spcBef>
                <a:spcPts val="3000"/>
              </a:spcBef>
              <a:defRPr sz="2660">
                <a:effectLst>
                  <a:outerShdw sx="100000" sy="100000" kx="0" ky="0" algn="b" rotWithShape="0" blurRad="48260" dist="24130" dir="5400000">
                    <a:srgbClr val="000000"/>
                  </a:outerShdw>
                </a:effectLst>
              </a:defRPr>
            </a:pPr>
            <a:r>
              <a:t>From preliminary research SAML authentication will be provided using SimpleSAMLphp for the identity provider.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9ECF"/>
        </a:solidFill>
      </p:bgPr>
    </p:bg>
    <p:spTree>
      <p:nvGrpSpPr>
        <p:cNvPr id="1" name=""/>
        <p:cNvGrpSpPr/>
        <p:nvPr/>
      </p:nvGrpSpPr>
      <p:grpSpPr>
        <a:xfrm>
          <a:off x="0" y="0"/>
          <a:ext cx="0" cy="0"/>
          <a:chOff x="0" y="0"/>
          <a:chExt cx="0" cy="0"/>
        </a:xfrm>
      </p:grpSpPr>
      <p:pic>
        <p:nvPicPr>
          <p:cNvPr id="123" name="cat.png" descr="cat.png"/>
          <p:cNvPicPr>
            <a:picLocks noChangeAspect="1"/>
          </p:cNvPicPr>
          <p:nvPr/>
        </p:nvPicPr>
        <p:blipFill>
          <a:blip r:embed="rId3">
            <a:extLst/>
          </a:blip>
          <a:srcRect l="544" t="544" r="544" b="544"/>
          <a:stretch>
            <a:fillRect/>
          </a:stretch>
        </p:blipFill>
        <p:spPr>
          <a:xfrm>
            <a:off x="6420171" y="1439572"/>
            <a:ext cx="6140722" cy="6140722"/>
          </a:xfrm>
          <a:prstGeom prst="rect">
            <a:avLst/>
          </a:prstGeom>
          <a:ln w="12700">
            <a:miter lim="400000"/>
          </a:ln>
          <a:effectLst>
            <a:outerShdw sx="100000" sy="100000" kx="0" ky="0" algn="b" rotWithShape="0" blurRad="1181100" dist="423985" dir="5400000">
              <a:srgbClr val="000000">
                <a:alpha val="50000"/>
              </a:srgbClr>
            </a:outerShdw>
          </a:effectLst>
        </p:spPr>
      </p:pic>
      <p:sp>
        <p:nvSpPr>
          <p:cNvPr id="124" name="• Users on multiple locations could be given/revoked access easily.…"/>
          <p:cNvSpPr txBox="1"/>
          <p:nvPr>
            <p:ph type="body" idx="1"/>
          </p:nvPr>
        </p:nvSpPr>
        <p:spPr>
          <a:xfrm>
            <a:off x="762000" y="1668036"/>
            <a:ext cx="11480801" cy="7598554"/>
          </a:xfrm>
          <a:prstGeom prst="rect">
            <a:avLst/>
          </a:prstGeom>
        </p:spPr>
        <p:txBody>
          <a:bodyPr/>
          <a:lstStyle/>
          <a:p>
            <a:pPr marL="260095" indent="-260095" defTabSz="373887">
              <a:spcBef>
                <a:spcPts val="2600"/>
              </a:spcBef>
              <a:defRPr sz="2176">
                <a:effectLst>
                  <a:outerShdw sx="100000" sy="100000" kx="0" ky="0" algn="b" rotWithShape="0" blurRad="32512" dist="16256" dir="5400000">
                    <a:srgbClr val="000000"/>
                  </a:outerShdw>
                </a:effectLst>
              </a:defRPr>
            </a:pPr>
          </a:p>
          <a:p>
            <a:pPr marL="0" indent="0" defTabSz="373887">
              <a:spcBef>
                <a:spcPts val="2600"/>
              </a:spcBef>
              <a:buSzTx/>
              <a:buNone/>
              <a:defRPr sz="2176">
                <a:effectLst>
                  <a:outerShdw sx="100000" sy="100000" kx="0" ky="0" algn="b" rotWithShape="0" blurRad="32512" dist="16256" dir="5400000">
                    <a:srgbClr val="000000"/>
                  </a:outerShdw>
                </a:effectLst>
              </a:defRPr>
            </a:pPr>
            <a:r>
              <a:t>• Users on multiple locations could be given/revoked access easily.</a:t>
            </a:r>
            <a:endParaRPr sz="1024"/>
          </a:p>
          <a:p>
            <a:pPr marL="0" indent="0" defTabSz="373887">
              <a:spcBef>
                <a:spcPts val="2600"/>
              </a:spcBef>
              <a:buSzTx/>
              <a:buNone/>
              <a:defRPr sz="2176">
                <a:effectLst>
                  <a:outerShdw sx="100000" sy="100000" kx="0" ky="0" algn="b" rotWithShape="0" blurRad="32512" dist="16256" dir="5400000">
                    <a:srgbClr val="000000"/>
                  </a:outerShdw>
                </a:effectLst>
              </a:defRPr>
            </a:pPr>
            <a:r>
              <a:t>• Resetting a password would not need to be done in multiple locations.</a:t>
            </a:r>
            <a:endParaRPr sz="1024"/>
          </a:p>
          <a:p>
            <a:pPr marL="0" indent="0" defTabSz="373887">
              <a:spcBef>
                <a:spcPts val="2600"/>
              </a:spcBef>
              <a:buSzTx/>
              <a:buNone/>
              <a:defRPr sz="2176">
                <a:effectLst>
                  <a:outerShdw sx="100000" sy="100000" kx="0" ky="0" algn="b" rotWithShape="0" blurRad="32512" dist="16256" dir="5400000">
                    <a:srgbClr val="000000"/>
                  </a:outerShdw>
                </a:effectLst>
              </a:defRPr>
            </a:pPr>
            <a:r>
              <a:t>• Developers would be able to concentrate their efforts on security. If users only need to login once , they will be more inclined to use two factor authentication.</a:t>
            </a:r>
            <a:endParaRPr sz="1024"/>
          </a:p>
          <a:p>
            <a:pPr marL="0" indent="0" defTabSz="373887">
              <a:spcBef>
                <a:spcPts val="2600"/>
              </a:spcBef>
              <a:buSzTx/>
              <a:buNone/>
              <a:defRPr sz="2176">
                <a:effectLst>
                  <a:outerShdw sx="100000" sy="100000" kx="0" ky="0" algn="b" rotWithShape="0" blurRad="32512" dist="16256" dir="5400000">
                    <a:srgbClr val="000000"/>
                  </a:outerShdw>
                </a:effectLst>
              </a:defRPr>
            </a:pPr>
            <a:r>
              <a:t>• Moving databases means they will not be transferring user credentials, while obviously encrypted well, it would be better if Company could greatly limit access to this data.</a:t>
            </a:r>
            <a:endParaRPr sz="1024"/>
          </a:p>
          <a:p>
            <a:pPr marL="0" indent="0" defTabSz="373887">
              <a:spcBef>
                <a:spcPts val="2600"/>
              </a:spcBef>
              <a:buSzTx/>
              <a:buNone/>
              <a:defRPr sz="2176">
                <a:effectLst>
                  <a:outerShdw sx="100000" sy="100000" kx="0" ky="0" algn="b" rotWithShape="0" blurRad="32512" dist="16256" dir="5400000">
                    <a:srgbClr val="000000"/>
                  </a:outerShdw>
                </a:effectLst>
              </a:defRPr>
            </a:pPr>
            <a:r>
              <a:t>• Integrating with other identity management providers. Many corporate groups use active directory for example. But there are many other only services that could be used.</a:t>
            </a:r>
            <a:endParaRPr sz="1024"/>
          </a:p>
          <a:p>
            <a:pPr marL="0" indent="0" defTabSz="373887">
              <a:spcBef>
                <a:spcPts val="2600"/>
              </a:spcBef>
              <a:buSzTx/>
              <a:buNone/>
              <a:defRPr sz="2176">
                <a:effectLst>
                  <a:outerShdw sx="100000" sy="100000" kx="0" ky="0" algn="b" rotWithShape="0" blurRad="32512" dist="16256" dir="5400000">
                    <a:srgbClr val="000000"/>
                  </a:outerShdw>
                </a:effectLst>
              </a:defRPr>
            </a:pPr>
            <a:r>
              <a:t>• Having other identity providers integrated will mean in some cases Company would not be managing user credentials at all.</a:t>
            </a:r>
            <a:endParaRPr sz="1024"/>
          </a:p>
          <a:p>
            <a:pPr marL="0" indent="0" defTabSz="373887">
              <a:spcBef>
                <a:spcPts val="2600"/>
              </a:spcBef>
              <a:buSzTx/>
              <a:buNone/>
              <a:defRPr sz="2176">
                <a:effectLst>
                  <a:outerShdw sx="100000" sy="100000" kx="0" ky="0" algn="b" rotWithShape="0" blurRad="32512" dist="16256" dir="5400000">
                    <a:srgbClr val="000000"/>
                  </a:outerShdw>
                </a:effectLst>
              </a:defRPr>
            </a:pPr>
            <a:r>
              <a:t>• Developers are also adding other applications that will work with  core system API, as well as other separate systems. Decoupling authentication from core system should simplify authentication for those systems and allow to do more. </a:t>
            </a:r>
          </a:p>
        </p:txBody>
      </p:sp>
      <p:sp>
        <p:nvSpPr>
          <p:cNvPr id="125" name="Project contribution"/>
          <p:cNvSpPr txBox="1"/>
          <p:nvPr>
            <p:ph type="title"/>
          </p:nvPr>
        </p:nvSpPr>
        <p:spPr>
          <a:prstGeom prst="rect">
            <a:avLst/>
          </a:prstGeom>
        </p:spPr>
        <p:txBody>
          <a:bodyPr/>
          <a:lstStyle/>
          <a:p>
            <a:pPr/>
            <a:r>
              <a:t>Project contribution</a:t>
            </a:r>
            <a:endParaRPr b="0" sz="1600"/>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turtle_worldhomelessanimalday.png" descr="turtle_worldhomelessanimalday.png"/>
          <p:cNvPicPr>
            <a:picLocks noChangeAspect="1"/>
          </p:cNvPicPr>
          <p:nvPr/>
        </p:nvPicPr>
        <p:blipFill>
          <a:blip r:embed="rId3">
            <a:extLst/>
          </a:blip>
          <a:stretch>
            <a:fillRect/>
          </a:stretch>
        </p:blipFill>
        <p:spPr>
          <a:xfrm>
            <a:off x="3882385" y="3237532"/>
            <a:ext cx="10788156" cy="7189569"/>
          </a:xfrm>
          <a:prstGeom prst="rect">
            <a:avLst/>
          </a:prstGeom>
          <a:ln w="12700">
            <a:miter lim="400000"/>
          </a:ln>
          <a:effectLst>
            <a:outerShdw sx="100000" sy="100000" kx="0" ky="0" algn="b" rotWithShape="0" blurRad="1181100" dist="423985" dir="5400000">
              <a:srgbClr val="000000">
                <a:alpha val="50000"/>
              </a:srgbClr>
            </a:outerShdw>
          </a:effectLst>
        </p:spPr>
      </p:pic>
      <p:sp>
        <p:nvSpPr>
          <p:cNvPr id="130" name="Project Milestones Totals"/>
          <p:cNvSpPr txBox="1"/>
          <p:nvPr>
            <p:ph type="ctrTitle"/>
          </p:nvPr>
        </p:nvSpPr>
        <p:spPr>
          <a:xfrm>
            <a:off x="503870" y="343452"/>
            <a:ext cx="11182771" cy="863601"/>
          </a:xfrm>
          <a:prstGeom prst="rect">
            <a:avLst/>
          </a:prstGeom>
        </p:spPr>
        <p:txBody>
          <a:bodyPr/>
          <a:lstStyle>
            <a:lvl1pPr defTabSz="461518">
              <a:defRPr sz="5056">
                <a:effectLst>
                  <a:outerShdw sx="100000" sy="100000" kx="0" ky="0" algn="b" rotWithShape="0" blurRad="40132" dist="20066" dir="5400000">
                    <a:srgbClr val="000000"/>
                  </a:outerShdw>
                </a:effectLst>
              </a:defRPr>
            </a:lvl1pPr>
          </a:lstStyle>
          <a:p>
            <a:pPr/>
            <a:r>
              <a:t>Project Milestones Totals</a:t>
            </a:r>
          </a:p>
        </p:txBody>
      </p:sp>
      <p:graphicFrame>
        <p:nvGraphicFramePr>
          <p:cNvPr id="131" name="Table"/>
          <p:cNvGraphicFramePr/>
          <p:nvPr/>
        </p:nvGraphicFramePr>
        <p:xfrm>
          <a:off x="333218" y="1678791"/>
          <a:ext cx="10109570" cy="7313055"/>
        </p:xfrm>
        <a:graphic xmlns:a="http://schemas.openxmlformats.org/drawingml/2006/main">
          <a:graphicData uri="http://schemas.openxmlformats.org/drawingml/2006/table">
            <a:tbl>
              <a:tblPr firstCol="1" firstRow="0" lastCol="0" lastRow="0" bandCol="0" bandRow="1" rtl="0">
                <a:tableStyleId>{4C3C2611-4C71-4FC5-86AE-919BDF0F9419}</a:tableStyleId>
              </a:tblPr>
              <a:tblGrid>
                <a:gridCol w="4269163"/>
                <a:gridCol w="3433326"/>
              </a:tblGrid>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Research</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35 %</a:t>
                      </a:r>
                    </a:p>
                  </a:txBody>
                  <a:tcPr marL="50800" marR="50800" marT="50800" marB="50800" anchor="ctr" anchorCtr="0" horzOverflow="overflow">
                    <a:lnT w="12700">
                      <a:miter lim="400000"/>
                    </a:lnT>
                    <a:lnB w="12700">
                      <a:miter lim="400000"/>
                    </a:lnB>
                  </a:tcPr>
                </a:tc>
              </a:tr>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Developing testing environment</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50 %</a:t>
                      </a:r>
                    </a:p>
                  </a:txBody>
                  <a:tcPr marL="50800" marR="50800" marT="50800" marB="50800" anchor="ctr" anchorCtr="0" horzOverflow="overflow">
                    <a:lnT w="12700">
                      <a:miter lim="400000"/>
                    </a:lnT>
                    <a:lnB w="12700">
                      <a:miter lim="400000"/>
                    </a:lnB>
                    <a:solidFill>
                      <a:srgbClr val="3A9ECF"/>
                    </a:solidFill>
                  </a:tcPr>
                </a:tc>
              </a:tr>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Testing</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10 %</a:t>
                      </a:r>
                    </a:p>
                  </a:txBody>
                  <a:tcPr marL="50800" marR="50800" marT="50800" marB="50800" anchor="ctr" anchorCtr="0" horzOverflow="overflow">
                    <a:lnT w="12700">
                      <a:miter lim="400000"/>
                    </a:lnT>
                    <a:lnB w="12700">
                      <a:miter lim="400000"/>
                    </a:lnB>
                  </a:tcPr>
                </a:tc>
              </a:tr>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Analyzing results of testing</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5 %</a:t>
                      </a:r>
                    </a:p>
                  </a:txBody>
                  <a:tcPr marL="50800" marR="50800" marT="50800" marB="50800" anchor="ctr" anchorCtr="0" horzOverflow="overflow">
                    <a:lnT w="12700">
                      <a:miter lim="400000"/>
                    </a:lnT>
                    <a:lnB w="12700">
                      <a:miter lim="400000"/>
                    </a:lnB>
                    <a:noFill/>
                  </a:tcPr>
                </a:tc>
              </a:tr>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Reflections and Disscussions. Returning to the first stage.</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5 %</a:t>
                      </a:r>
                    </a:p>
                  </a:txBody>
                  <a:tcPr marL="50800" marR="50800" marT="50800" marB="50800" anchor="ctr" anchorCtr="0" horzOverflow="overflow">
                    <a:lnT w="12700">
                      <a:miter lim="400000"/>
                    </a:lnT>
                    <a:lnB w="12700">
                      <a:miter lim="400000"/>
                    </a:lnB>
                    <a:noFill/>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Project stages - Initial Research"/>
          <p:cNvSpPr txBox="1"/>
          <p:nvPr>
            <p:ph type="ctrTitle"/>
          </p:nvPr>
        </p:nvSpPr>
        <p:spPr>
          <a:xfrm>
            <a:off x="762000" y="159553"/>
            <a:ext cx="11480801" cy="1192815"/>
          </a:xfrm>
          <a:prstGeom prst="rect">
            <a:avLst/>
          </a:prstGeom>
        </p:spPr>
        <p:txBody>
          <a:bodyPr/>
          <a:lstStyle>
            <a:lvl1pPr defTabSz="531622">
              <a:defRPr sz="5824">
                <a:effectLst>
                  <a:outerShdw sx="100000" sy="100000" kx="0" ky="0" algn="b" rotWithShape="0" blurRad="46228" dist="23114" dir="5400000">
                    <a:srgbClr val="000000"/>
                  </a:outerShdw>
                </a:effectLst>
              </a:defRPr>
            </a:lvl1pPr>
          </a:lstStyle>
          <a:p>
            <a:pPr/>
            <a:r>
              <a:t>Project stages - Initial Research</a:t>
            </a:r>
          </a:p>
        </p:txBody>
      </p:sp>
      <p:sp>
        <p:nvSpPr>
          <p:cNvPr id="136" name="Single Sign-On (SSO)"/>
          <p:cNvSpPr txBox="1"/>
          <p:nvPr>
            <p:ph type="subTitle" sz="quarter" idx="1"/>
          </p:nvPr>
        </p:nvSpPr>
        <p:spPr>
          <a:xfrm>
            <a:off x="761999" y="1922326"/>
            <a:ext cx="11351660" cy="1104986"/>
          </a:xfrm>
          <a:prstGeom prst="rect">
            <a:avLst/>
          </a:prstGeom>
        </p:spPr>
        <p:txBody>
          <a:bodyPr/>
          <a:lstStyle>
            <a:lvl1pPr marL="414866" indent="-414866" algn="l">
              <a:spcBef>
                <a:spcPts val="3200"/>
              </a:spcBef>
              <a:buSzPct val="75000"/>
              <a:buChar char="•"/>
              <a:defRPr sz="2800">
                <a:solidFill>
                  <a:srgbClr val="EBEBEB"/>
                </a:solidFill>
              </a:defRPr>
            </a:lvl1pPr>
          </a:lstStyle>
          <a:p>
            <a:pPr/>
            <a:r>
              <a:t>Single Sign-On (SSO)  </a:t>
            </a:r>
          </a:p>
        </p:txBody>
      </p:sp>
      <p:sp>
        <p:nvSpPr>
          <p:cNvPr id="137" name="Single sign-on (SSO) is an authentication process that allows a user to access multiple applications with one set of login credentials. SSO is a common procedure in enterprises, where a client accesses multiple resources connected to a local area network (LAN)."/>
          <p:cNvSpPr txBox="1"/>
          <p:nvPr/>
        </p:nvSpPr>
        <p:spPr>
          <a:xfrm>
            <a:off x="686658" y="2814127"/>
            <a:ext cx="9814500" cy="22502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rPr b="1">
                <a:latin typeface="+mn-lt"/>
                <a:ea typeface="+mn-ea"/>
                <a:cs typeface="+mn-cs"/>
                <a:sym typeface="Helvetica Neue"/>
              </a:rPr>
              <a:t>Single sign</a:t>
            </a:r>
            <a:r>
              <a:t>-on (</a:t>
            </a:r>
            <a:r>
              <a:rPr b="1">
                <a:latin typeface="+mn-lt"/>
                <a:ea typeface="+mn-ea"/>
                <a:cs typeface="+mn-cs"/>
                <a:sym typeface="Helvetica Neue"/>
              </a:rPr>
              <a:t>SSO</a:t>
            </a:r>
            <a:r>
              <a:t>) is an authentication process that allows a user to access multiple applications with one set of login credentials. </a:t>
            </a:r>
            <a:r>
              <a:rPr b="1">
                <a:latin typeface="+mn-lt"/>
                <a:ea typeface="+mn-ea"/>
                <a:cs typeface="+mn-cs"/>
                <a:sym typeface="Helvetica Neue"/>
              </a:rPr>
              <a:t>SSO</a:t>
            </a:r>
            <a:r>
              <a:t> is a common procedure in enterprises, where a client accesses multiple resources connected to a local area network (LAN).</a:t>
            </a:r>
          </a:p>
        </p:txBody>
      </p:sp>
      <p:sp>
        <p:nvSpPr>
          <p:cNvPr id="138" name="SAML"/>
          <p:cNvSpPr txBox="1"/>
          <p:nvPr/>
        </p:nvSpPr>
        <p:spPr>
          <a:xfrm>
            <a:off x="826570" y="5552727"/>
            <a:ext cx="11351660" cy="11049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14866" indent="-414866" algn="l">
              <a:spcBef>
                <a:spcPts val="3200"/>
              </a:spcBef>
              <a:buSzPct val="75000"/>
              <a:buChar char="•"/>
              <a:defRPr sz="2800"/>
            </a:lvl1pPr>
          </a:lstStyle>
          <a:p>
            <a:pPr/>
            <a:r>
              <a:t>SAML  </a:t>
            </a:r>
          </a:p>
        </p:txBody>
      </p:sp>
      <p:sp>
        <p:nvSpPr>
          <p:cNvPr id="139" name="Security Assertion Markup Language (SAML, pronounced sam-el) is an open standard for exchanging authentication and authorization data between parties, in particular, between an identity provider and a service provider."/>
          <p:cNvSpPr txBox="1"/>
          <p:nvPr/>
        </p:nvSpPr>
        <p:spPr>
          <a:xfrm>
            <a:off x="597165" y="6336053"/>
            <a:ext cx="11175115" cy="18184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Security Assertion Markup Language (</a:t>
            </a:r>
            <a:r>
              <a:rPr b="1">
                <a:latin typeface="+mn-lt"/>
                <a:ea typeface="+mn-ea"/>
                <a:cs typeface="+mn-cs"/>
                <a:sym typeface="Helvetica Neue"/>
              </a:rPr>
              <a:t>SAML</a:t>
            </a:r>
            <a:r>
              <a:t>, pronounced sam-el) is an open standard for exchanging authentication and authorization data between parties, in particular, between an identity provider and a service provider.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How it works"/>
          <p:cNvSpPr txBox="1"/>
          <p:nvPr>
            <p:ph type="ctrTitle"/>
          </p:nvPr>
        </p:nvSpPr>
        <p:spPr>
          <a:xfrm>
            <a:off x="581073" y="226886"/>
            <a:ext cx="11353972" cy="1007649"/>
          </a:xfrm>
          <a:prstGeom prst="rect">
            <a:avLst/>
          </a:prstGeom>
        </p:spPr>
        <p:txBody>
          <a:bodyPr/>
          <a:lstStyle>
            <a:lvl1pPr defTabSz="537463">
              <a:defRPr sz="5888">
                <a:effectLst>
                  <a:outerShdw sx="100000" sy="100000" kx="0" ky="0" algn="b" rotWithShape="0" blurRad="46736" dist="23368" dir="5400000">
                    <a:srgbClr val="000000"/>
                  </a:outerShdw>
                </a:effectLst>
              </a:defRPr>
            </a:lvl1pPr>
          </a:lstStyle>
          <a:p>
            <a:pPr/>
            <a:r>
              <a:t>How it works</a:t>
            </a:r>
          </a:p>
        </p:txBody>
      </p:sp>
      <p:sp>
        <p:nvSpPr>
          <p:cNvPr id="144" name="Information flows between all participants secured by encryption"/>
          <p:cNvSpPr txBox="1"/>
          <p:nvPr>
            <p:ph type="subTitle" sz="quarter" idx="1"/>
          </p:nvPr>
        </p:nvSpPr>
        <p:spPr>
          <a:xfrm>
            <a:off x="1330480" y="1637296"/>
            <a:ext cx="12162360" cy="863601"/>
          </a:xfrm>
          <a:prstGeom prst="rect">
            <a:avLst/>
          </a:prstGeom>
        </p:spPr>
        <p:txBody>
          <a:bodyPr/>
          <a:lstStyle>
            <a:lvl1pPr marL="286870" indent="-286870" algn="l">
              <a:buSzPct val="75000"/>
              <a:buChar char="•"/>
            </a:lvl1pPr>
          </a:lstStyle>
          <a:p>
            <a:pPr/>
            <a:r>
              <a:t>Information flows between all participants secured by encryption</a:t>
            </a:r>
          </a:p>
        </p:txBody>
      </p:sp>
      <p:pic>
        <p:nvPicPr>
          <p:cNvPr id="145" name="SSO.gif" descr="SSO.gif"/>
          <p:cNvPicPr>
            <a:picLocks noChangeAspect="0"/>
          </p:cNvPicPr>
          <p:nvPr/>
        </p:nvPicPr>
        <p:blipFill>
          <a:blip r:embed="rId3">
            <a:extLst/>
          </a:blip>
          <a:stretch>
            <a:fillRect/>
          </a:stretch>
        </p:blipFill>
        <p:spPr>
          <a:xfrm>
            <a:off x="936674" y="2903659"/>
            <a:ext cx="11131452" cy="6282584"/>
          </a:xfrm>
          <a:prstGeom prst="rect">
            <a:avLst/>
          </a:prstGeom>
          <a:effectLst>
            <a:outerShdw sx="100000" sy="100000" kx="0" ky="0" algn="b" rotWithShape="0" blurRad="723900" dist="250181"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Project stages - Getting into working environment"/>
          <p:cNvSpPr txBox="1"/>
          <p:nvPr>
            <p:ph type="ctrTitle"/>
          </p:nvPr>
        </p:nvSpPr>
        <p:spPr>
          <a:xfrm>
            <a:off x="-104727" y="-398134"/>
            <a:ext cx="12730583" cy="2540001"/>
          </a:xfrm>
          <a:prstGeom prst="rect">
            <a:avLst/>
          </a:prstGeom>
        </p:spPr>
        <p:txBody>
          <a:bodyPr/>
          <a:lstStyle/>
          <a:p>
            <a:pPr/>
            <a:r>
              <a:t>Project stages - Getting into working environment</a:t>
            </a:r>
          </a:p>
        </p:txBody>
      </p:sp>
      <p:sp>
        <p:nvSpPr>
          <p:cNvPr id="150" name="Oracle VM VirtualBox.     VirtualBox is powerful Cross-platform Virtualization Software for x86-based systems. The VirtualBox Extension Pack is available under the VirtualBox Extension Pack Personal Use and Evaluation License, which is a free license for personal, educational or evaluation use.…"/>
          <p:cNvSpPr txBox="1"/>
          <p:nvPr>
            <p:ph type="subTitle" idx="1"/>
          </p:nvPr>
        </p:nvSpPr>
        <p:spPr>
          <a:xfrm>
            <a:off x="761999" y="3376358"/>
            <a:ext cx="11480801" cy="5371030"/>
          </a:xfrm>
          <a:prstGeom prst="rect">
            <a:avLst/>
          </a:prstGeom>
        </p:spPr>
        <p:txBody>
          <a:bodyPr anchor="ctr"/>
          <a:lstStyle/>
          <a:p>
            <a:pPr marL="295656" indent="-295656" algn="l" defTabSz="566674">
              <a:spcBef>
                <a:spcPts val="2200"/>
              </a:spcBef>
              <a:buSzPct val="75000"/>
              <a:buChar char="•"/>
              <a:defRPr sz="2328">
                <a:effectLst>
                  <a:outerShdw sx="100000" sy="100000" kx="0" ky="0" algn="b" rotWithShape="0" blurRad="49276" dist="24638" dir="5400000">
                    <a:srgbClr val="000000"/>
                  </a:outerShdw>
                </a:effectLst>
              </a:defRPr>
            </a:pPr>
            <a:r>
              <a:rPr b="1">
                <a:latin typeface="+mn-lt"/>
                <a:ea typeface="+mn-ea"/>
                <a:cs typeface="+mn-cs"/>
                <a:sym typeface="Helvetica Neue"/>
              </a:rPr>
              <a:t>Oracle</a:t>
            </a:r>
            <a:r>
              <a:t> VM </a:t>
            </a:r>
            <a:r>
              <a:rPr b="1">
                <a:latin typeface="+mn-lt"/>
                <a:ea typeface="+mn-ea"/>
                <a:cs typeface="+mn-cs"/>
                <a:sym typeface="Helvetica Neue"/>
              </a:rPr>
              <a:t>VirtualBox</a:t>
            </a:r>
            <a:r>
              <a:t>.     </a:t>
            </a:r>
            <a:r>
              <a:rPr b="1">
                <a:latin typeface="+mn-lt"/>
                <a:ea typeface="+mn-ea"/>
                <a:cs typeface="+mn-cs"/>
                <a:sym typeface="Helvetica Neue"/>
              </a:rPr>
              <a:t>VirtualBox</a:t>
            </a:r>
            <a:r>
              <a:t> is powerful Cross-platform Virtualization Software for x86-based systems. The </a:t>
            </a:r>
            <a:r>
              <a:rPr b="1">
                <a:latin typeface="+mn-lt"/>
                <a:ea typeface="+mn-ea"/>
                <a:cs typeface="+mn-cs"/>
                <a:sym typeface="Helvetica Neue"/>
              </a:rPr>
              <a:t>VirtualBox</a:t>
            </a:r>
            <a:r>
              <a:t> Extension Pack is available under the </a:t>
            </a:r>
            <a:r>
              <a:rPr b="1">
                <a:latin typeface="+mn-lt"/>
                <a:ea typeface="+mn-ea"/>
                <a:cs typeface="+mn-cs"/>
                <a:sym typeface="Helvetica Neue"/>
              </a:rPr>
              <a:t>VirtualBox</a:t>
            </a:r>
            <a:r>
              <a:t> Extension Pack Personal </a:t>
            </a:r>
            <a:r>
              <a:rPr b="1">
                <a:latin typeface="+mn-lt"/>
                <a:ea typeface="+mn-ea"/>
                <a:cs typeface="+mn-cs"/>
                <a:sym typeface="Helvetica Neue"/>
              </a:rPr>
              <a:t>Use</a:t>
            </a:r>
            <a:r>
              <a:t> and Evaluation </a:t>
            </a:r>
            <a:r>
              <a:rPr b="1">
                <a:latin typeface="+mn-lt"/>
                <a:ea typeface="+mn-ea"/>
                <a:cs typeface="+mn-cs"/>
                <a:sym typeface="Helvetica Neue"/>
              </a:rPr>
              <a:t>License</a:t>
            </a:r>
            <a:r>
              <a:t>, which is a </a:t>
            </a:r>
            <a:r>
              <a:rPr b="1">
                <a:latin typeface="+mn-lt"/>
                <a:ea typeface="+mn-ea"/>
                <a:cs typeface="+mn-cs"/>
                <a:sym typeface="Helvetica Neue"/>
              </a:rPr>
              <a:t>free license</a:t>
            </a:r>
            <a:r>
              <a:t> for personal, educational or evaluation </a:t>
            </a:r>
            <a:r>
              <a:rPr b="1">
                <a:latin typeface="+mn-lt"/>
                <a:ea typeface="+mn-ea"/>
                <a:cs typeface="+mn-cs"/>
                <a:sym typeface="Helvetica Neue"/>
              </a:rPr>
              <a:t>use.</a:t>
            </a:r>
          </a:p>
          <a:p>
            <a:pPr marL="278264" indent="-278264" algn="l" defTabSz="566674">
              <a:spcBef>
                <a:spcPts val="2200"/>
              </a:spcBef>
              <a:buSzPct val="75000"/>
              <a:buChar char="•"/>
              <a:defRPr sz="2328">
                <a:effectLst>
                  <a:outerShdw sx="100000" sy="100000" kx="0" ky="0" algn="b" rotWithShape="0" blurRad="49276" dist="24638" dir="5400000">
                    <a:srgbClr val="000000"/>
                  </a:outerShdw>
                </a:effectLst>
              </a:defRPr>
            </a:pPr>
            <a:r>
              <a:t>Vagrant    is an open-source software product for building and maintaining portable virtual software development environments, e.g. for VirtualBox, Hyper-V, Docker containers, VMware, and AWS. It tries to simplify software configuration management of virtualizations in order to increase development productivity.</a:t>
            </a:r>
          </a:p>
          <a:p>
            <a:pPr marL="278264" indent="-278264" algn="l" defTabSz="566674">
              <a:spcBef>
                <a:spcPts val="2200"/>
              </a:spcBef>
              <a:buSzPct val="75000"/>
              <a:buChar char="•"/>
              <a:defRPr sz="2328">
                <a:effectLst>
                  <a:outerShdw sx="100000" sy="100000" kx="0" ky="0" algn="b" rotWithShape="0" blurRad="49276" dist="24638" dir="5400000">
                    <a:srgbClr val="000000"/>
                  </a:outerShdw>
                </a:effectLst>
              </a:defRPr>
            </a:pPr>
            <a:r>
              <a:t>Git     is a distributed version control system for tracking changes in source code during software development. It is designed for coordinating work among programmers, but it can be used to track changes in any set of files.</a:t>
            </a:r>
          </a:p>
          <a:p>
            <a:pPr marL="278264" indent="-278264" algn="l" defTabSz="566674">
              <a:spcBef>
                <a:spcPts val="2200"/>
              </a:spcBef>
              <a:buSzPct val="75000"/>
              <a:buChar char="•"/>
              <a:defRPr sz="2328">
                <a:effectLst>
                  <a:outerShdw sx="100000" sy="100000" kx="0" ky="0" algn="b" rotWithShape="0" blurRad="49276" dist="24638" dir="5400000">
                    <a:srgbClr val="000000"/>
                  </a:outerShdw>
                </a:effectLst>
              </a:defRPr>
            </a:pPr>
            <a:r>
              <a:t>PHP WebStorm</a:t>
            </a:r>
          </a:p>
        </p:txBody>
      </p:sp>
      <p:sp>
        <p:nvSpPr>
          <p:cNvPr id="151" name="Tools  and Software used in project"/>
          <p:cNvSpPr txBox="1"/>
          <p:nvPr/>
        </p:nvSpPr>
        <p:spPr>
          <a:xfrm>
            <a:off x="762000" y="2419358"/>
            <a:ext cx="11480801"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400">
                <a:solidFill>
                  <a:srgbClr val="FFFFFF"/>
                </a:solidFill>
              </a:defRPr>
            </a:pPr>
            <a:r>
              <a:t>Tools  and Software used in project</a:t>
            </a:r>
          </a:p>
          <a:p>
            <a:pPr>
              <a:defRPr sz="2400">
                <a:solidFill>
                  <a:srgbClr val="FFFFFF"/>
                </a:solidFill>
              </a:defRPr>
            </a:p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